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3"/>
  </p:notesMasterIdLst>
  <p:sldIdLst>
    <p:sldId id="310" r:id="rId2"/>
    <p:sldId id="440" r:id="rId3"/>
    <p:sldId id="395" r:id="rId4"/>
    <p:sldId id="259" r:id="rId5"/>
    <p:sldId id="413" r:id="rId6"/>
    <p:sldId id="415" r:id="rId7"/>
    <p:sldId id="416" r:id="rId8"/>
    <p:sldId id="417" r:id="rId9"/>
    <p:sldId id="418" r:id="rId10"/>
    <p:sldId id="420" r:id="rId11"/>
    <p:sldId id="421" r:id="rId12"/>
    <p:sldId id="422" r:id="rId13"/>
    <p:sldId id="423" r:id="rId14"/>
    <p:sldId id="424" r:id="rId15"/>
    <p:sldId id="425" r:id="rId16"/>
    <p:sldId id="426" r:id="rId17"/>
    <p:sldId id="427" r:id="rId18"/>
    <p:sldId id="429" r:id="rId19"/>
    <p:sldId id="437" r:id="rId20"/>
    <p:sldId id="438" r:id="rId21"/>
    <p:sldId id="430" r:id="rId22"/>
    <p:sldId id="432" r:id="rId23"/>
    <p:sldId id="434" r:id="rId24"/>
    <p:sldId id="402" r:id="rId25"/>
    <p:sldId id="312" r:id="rId26"/>
    <p:sldId id="309" r:id="rId27"/>
    <p:sldId id="313" r:id="rId28"/>
    <p:sldId id="409" r:id="rId29"/>
    <p:sldId id="324" r:id="rId30"/>
    <p:sldId id="266" r:id="rId31"/>
    <p:sldId id="267" r:id="rId32"/>
    <p:sldId id="363" r:id="rId33"/>
    <p:sldId id="315" r:id="rId34"/>
    <p:sldId id="319" r:id="rId35"/>
    <p:sldId id="398" r:id="rId36"/>
    <p:sldId id="318" r:id="rId37"/>
    <p:sldId id="269" r:id="rId38"/>
    <p:sldId id="320" r:id="rId39"/>
    <p:sldId id="445" r:id="rId40"/>
    <p:sldId id="322" r:id="rId41"/>
    <p:sldId id="298" r:id="rId42"/>
    <p:sldId id="294" r:id="rId43"/>
    <p:sldId id="268" r:id="rId44"/>
    <p:sldId id="443" r:id="rId45"/>
    <p:sldId id="270" r:id="rId46"/>
    <p:sldId id="272" r:id="rId47"/>
    <p:sldId id="275" r:id="rId48"/>
    <p:sldId id="276" r:id="rId49"/>
    <p:sldId id="277" r:id="rId50"/>
    <p:sldId id="278" r:id="rId51"/>
    <p:sldId id="283" r:id="rId52"/>
    <p:sldId id="410" r:id="rId53"/>
    <p:sldId id="279" r:id="rId54"/>
    <p:sldId id="280" r:id="rId55"/>
    <p:sldId id="281" r:id="rId56"/>
    <p:sldId id="403" r:id="rId57"/>
    <p:sldId id="405" r:id="rId58"/>
    <p:sldId id="406" r:id="rId59"/>
    <p:sldId id="282" r:id="rId60"/>
    <p:sldId id="369" r:id="rId61"/>
    <p:sldId id="407" r:id="rId62"/>
    <p:sldId id="359" r:id="rId63"/>
    <p:sldId id="360" r:id="rId64"/>
    <p:sldId id="366" r:id="rId65"/>
    <p:sldId id="367" r:id="rId66"/>
    <p:sldId id="368" r:id="rId67"/>
    <p:sldId id="371" r:id="rId68"/>
    <p:sldId id="372" r:id="rId69"/>
    <p:sldId id="397" r:id="rId70"/>
    <p:sldId id="373" r:id="rId71"/>
    <p:sldId id="374" r:id="rId72"/>
    <p:sldId id="375" r:id="rId73"/>
    <p:sldId id="376" r:id="rId74"/>
    <p:sldId id="377" r:id="rId75"/>
    <p:sldId id="378" r:id="rId76"/>
    <p:sldId id="379" r:id="rId77"/>
    <p:sldId id="380" r:id="rId78"/>
    <p:sldId id="381" r:id="rId79"/>
    <p:sldId id="382" r:id="rId80"/>
    <p:sldId id="383" r:id="rId81"/>
    <p:sldId id="384" r:id="rId82"/>
    <p:sldId id="385" r:id="rId83"/>
    <p:sldId id="386" r:id="rId84"/>
    <p:sldId id="387" r:id="rId85"/>
    <p:sldId id="388" r:id="rId86"/>
    <p:sldId id="389" r:id="rId87"/>
    <p:sldId id="353" r:id="rId88"/>
    <p:sldId id="394" r:id="rId89"/>
    <p:sldId id="355" r:id="rId90"/>
    <p:sldId id="408" r:id="rId91"/>
    <p:sldId id="439" r:id="rId9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272" y="-252"/>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A34945-762A-48A6-A9BC-ACD097AF4089}" type="datetimeFigureOut">
              <a:rPr lang="ru-RU" smtClean="0"/>
              <a:pPr/>
              <a:t>12.05.2016</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507CF2-8A8C-416D-A4D3-C87CC278FD31}" type="slidenum">
              <a:rPr lang="ru-RU" smtClean="0"/>
              <a:pPr/>
              <a:t>‹#›</a:t>
            </a:fld>
            <a:endParaRPr lang="ru-RU"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36507CF2-8A8C-416D-A4D3-C87CC278FD31}" type="slidenum">
              <a:rPr lang="ru-RU" smtClean="0"/>
              <a:pPr/>
              <a:t>1</a:t>
            </a:fld>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36507CF2-8A8C-416D-A4D3-C87CC278FD31}" type="slidenum">
              <a:rPr lang="ru-RU" smtClean="0"/>
              <a:pPr/>
              <a:t>5</a:t>
            </a:fld>
            <a:endParaRPr lang="ru-R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36507CF2-8A8C-416D-A4D3-C87CC278FD31}" type="slidenum">
              <a:rPr lang="ru-RU" smtClean="0"/>
              <a:pPr/>
              <a:t>17</a:t>
            </a:fld>
            <a:endParaRPr lang="ru-R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12.05.2016</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12.05.2016</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12.05.2016</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81000"/>
            <a:ext cx="8229600" cy="13716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9812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648200" y="19812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245225"/>
            <a:ext cx="2133600" cy="476250"/>
          </a:xfrm>
        </p:spPr>
        <p:txBody>
          <a:bodyPr/>
          <a:lstStyle>
            <a:lvl1pPr>
              <a:defRPr/>
            </a:lvl1pPr>
          </a:lstStyle>
          <a:p>
            <a:endParaRPr lang="ru-RU" dirty="0"/>
          </a:p>
        </p:txBody>
      </p:sp>
      <p:sp>
        <p:nvSpPr>
          <p:cNvPr id="6" name="Нижний колонтитул 5"/>
          <p:cNvSpPr>
            <a:spLocks noGrp="1"/>
          </p:cNvSpPr>
          <p:nvPr>
            <p:ph type="ftr" sz="quarter" idx="11"/>
          </p:nvPr>
        </p:nvSpPr>
        <p:spPr>
          <a:xfrm>
            <a:off x="3124200" y="6245225"/>
            <a:ext cx="2895600" cy="476250"/>
          </a:xfrm>
        </p:spPr>
        <p:txBody>
          <a:bodyPr/>
          <a:lstStyle>
            <a:lvl1pPr>
              <a:defRPr/>
            </a:lvl1pPr>
          </a:lstStyle>
          <a:p>
            <a:endParaRPr lang="ru-RU" dirty="0"/>
          </a:p>
        </p:txBody>
      </p:sp>
      <p:sp>
        <p:nvSpPr>
          <p:cNvPr id="7" name="Номер слайда 6"/>
          <p:cNvSpPr>
            <a:spLocks noGrp="1"/>
          </p:cNvSpPr>
          <p:nvPr>
            <p:ph type="sldNum" sz="quarter" idx="12"/>
          </p:nvPr>
        </p:nvSpPr>
        <p:spPr>
          <a:xfrm>
            <a:off x="6553200" y="6245225"/>
            <a:ext cx="2133600" cy="476250"/>
          </a:xfrm>
        </p:spPr>
        <p:txBody>
          <a:bodyPr/>
          <a:lstStyle>
            <a:lvl1pPr>
              <a:defRPr/>
            </a:lvl1pPr>
          </a:lstStyle>
          <a:p>
            <a:fld id="{81092A9D-1C63-4D6C-B652-D7625C536866}" type="slidenum">
              <a:rPr lang="ru-RU"/>
              <a:pPr/>
              <a:t>‹#›</a:t>
            </a:fld>
            <a:endParaRPr lang="ru-RU" dirty="0"/>
          </a:p>
        </p:txBody>
      </p:sp>
    </p:spTree>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81000"/>
            <a:ext cx="8229600" cy="13716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9812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981200"/>
            <a:ext cx="40386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4114800"/>
            <a:ext cx="40386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457200" y="6245225"/>
            <a:ext cx="2133600" cy="476250"/>
          </a:xfrm>
        </p:spPr>
        <p:txBody>
          <a:bodyPr/>
          <a:lstStyle>
            <a:lvl1pPr>
              <a:defRPr/>
            </a:lvl1pPr>
          </a:lstStyle>
          <a:p>
            <a:endParaRPr lang="ru-RU" dirty="0"/>
          </a:p>
        </p:txBody>
      </p:sp>
      <p:sp>
        <p:nvSpPr>
          <p:cNvPr id="7" name="Нижний колонтитул 6"/>
          <p:cNvSpPr>
            <a:spLocks noGrp="1"/>
          </p:cNvSpPr>
          <p:nvPr>
            <p:ph type="ftr" sz="quarter" idx="11"/>
          </p:nvPr>
        </p:nvSpPr>
        <p:spPr>
          <a:xfrm>
            <a:off x="3124200" y="6245225"/>
            <a:ext cx="2895600" cy="476250"/>
          </a:xfrm>
        </p:spPr>
        <p:txBody>
          <a:bodyPr/>
          <a:lstStyle>
            <a:lvl1pPr>
              <a:defRPr/>
            </a:lvl1pPr>
          </a:lstStyle>
          <a:p>
            <a:endParaRPr lang="ru-RU" dirty="0"/>
          </a:p>
        </p:txBody>
      </p:sp>
      <p:sp>
        <p:nvSpPr>
          <p:cNvPr id="8" name="Номер слайда 7"/>
          <p:cNvSpPr>
            <a:spLocks noGrp="1"/>
          </p:cNvSpPr>
          <p:nvPr>
            <p:ph type="sldNum" sz="quarter" idx="12"/>
          </p:nvPr>
        </p:nvSpPr>
        <p:spPr>
          <a:xfrm>
            <a:off x="6553200" y="6245225"/>
            <a:ext cx="2133600" cy="476250"/>
          </a:xfrm>
        </p:spPr>
        <p:txBody>
          <a:bodyPr/>
          <a:lstStyle>
            <a:lvl1pPr>
              <a:defRPr/>
            </a:lvl1pPr>
          </a:lstStyle>
          <a:p>
            <a:fld id="{A7FBC1CA-6807-4F91-B68F-C38C6A1FF2C3}" type="slidenum">
              <a:rPr lang="ru-RU"/>
              <a:pPr/>
              <a:t>‹#›</a:t>
            </a:fld>
            <a:endParaRPr lang="ru-RU" dirty="0"/>
          </a:p>
        </p:txBody>
      </p:sp>
    </p:spTree>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81000"/>
            <a:ext cx="8229600" cy="13716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9812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245225"/>
            <a:ext cx="2133600" cy="476250"/>
          </a:xfrm>
        </p:spPr>
        <p:txBody>
          <a:bodyPr/>
          <a:lstStyle>
            <a:lvl1pPr>
              <a:defRPr/>
            </a:lvl1pPr>
          </a:lstStyle>
          <a:p>
            <a:endParaRPr lang="ru-RU" dirty="0"/>
          </a:p>
        </p:txBody>
      </p:sp>
      <p:sp>
        <p:nvSpPr>
          <p:cNvPr id="6" name="Нижний колонтитул 5"/>
          <p:cNvSpPr>
            <a:spLocks noGrp="1"/>
          </p:cNvSpPr>
          <p:nvPr>
            <p:ph type="ftr" sz="quarter" idx="11"/>
          </p:nvPr>
        </p:nvSpPr>
        <p:spPr>
          <a:xfrm>
            <a:off x="3124200" y="6245225"/>
            <a:ext cx="2895600" cy="476250"/>
          </a:xfrm>
        </p:spPr>
        <p:txBody>
          <a:bodyPr/>
          <a:lstStyle>
            <a:lvl1pPr>
              <a:defRPr/>
            </a:lvl1pPr>
          </a:lstStyle>
          <a:p>
            <a:endParaRPr lang="ru-RU" dirty="0"/>
          </a:p>
        </p:txBody>
      </p:sp>
      <p:sp>
        <p:nvSpPr>
          <p:cNvPr id="7" name="Номер слайда 6"/>
          <p:cNvSpPr>
            <a:spLocks noGrp="1"/>
          </p:cNvSpPr>
          <p:nvPr>
            <p:ph type="sldNum" sz="quarter" idx="12"/>
          </p:nvPr>
        </p:nvSpPr>
        <p:spPr>
          <a:xfrm>
            <a:off x="6553200" y="6245225"/>
            <a:ext cx="2133600" cy="476250"/>
          </a:xfrm>
        </p:spPr>
        <p:txBody>
          <a:bodyPr/>
          <a:lstStyle>
            <a:lvl1pPr>
              <a:defRPr/>
            </a:lvl1pPr>
          </a:lstStyle>
          <a:p>
            <a:fld id="{64710FDC-80CA-4566-920F-E79270ECC346}" type="slidenum">
              <a:rPr lang="ru-RU"/>
              <a:pPr/>
              <a:t>‹#›</a:t>
            </a:fld>
            <a:endParaRPr lang="ru-RU" dirty="0"/>
          </a:p>
        </p:txBody>
      </p:sp>
    </p:spTree>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81000"/>
            <a:ext cx="8229600" cy="13716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457200" y="1981200"/>
            <a:ext cx="40386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57200" y="4114800"/>
            <a:ext cx="40386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half" idx="3"/>
          </p:nvPr>
        </p:nvSpPr>
        <p:spPr>
          <a:xfrm>
            <a:off x="4648200" y="19812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457200" y="6245225"/>
            <a:ext cx="2133600" cy="476250"/>
          </a:xfrm>
        </p:spPr>
        <p:txBody>
          <a:bodyPr/>
          <a:lstStyle>
            <a:lvl1pPr>
              <a:defRPr/>
            </a:lvl1pPr>
          </a:lstStyle>
          <a:p>
            <a:endParaRPr lang="ru-RU" dirty="0"/>
          </a:p>
        </p:txBody>
      </p:sp>
      <p:sp>
        <p:nvSpPr>
          <p:cNvPr id="7" name="Нижний колонтитул 6"/>
          <p:cNvSpPr>
            <a:spLocks noGrp="1"/>
          </p:cNvSpPr>
          <p:nvPr>
            <p:ph type="ftr" sz="quarter" idx="11"/>
          </p:nvPr>
        </p:nvSpPr>
        <p:spPr>
          <a:xfrm>
            <a:off x="3124200" y="6245225"/>
            <a:ext cx="2895600" cy="476250"/>
          </a:xfrm>
        </p:spPr>
        <p:txBody>
          <a:bodyPr/>
          <a:lstStyle>
            <a:lvl1pPr>
              <a:defRPr/>
            </a:lvl1pPr>
          </a:lstStyle>
          <a:p>
            <a:endParaRPr lang="ru-RU" dirty="0"/>
          </a:p>
        </p:txBody>
      </p:sp>
      <p:sp>
        <p:nvSpPr>
          <p:cNvPr id="8" name="Номер слайда 7"/>
          <p:cNvSpPr>
            <a:spLocks noGrp="1"/>
          </p:cNvSpPr>
          <p:nvPr>
            <p:ph type="sldNum" sz="quarter" idx="12"/>
          </p:nvPr>
        </p:nvSpPr>
        <p:spPr>
          <a:xfrm>
            <a:off x="6553200" y="6245225"/>
            <a:ext cx="2133600" cy="476250"/>
          </a:xfrm>
        </p:spPr>
        <p:txBody>
          <a:bodyPr/>
          <a:lstStyle>
            <a:lvl1pPr>
              <a:defRPr/>
            </a:lvl1pPr>
          </a:lstStyle>
          <a:p>
            <a:fld id="{40F724FC-7F3D-42D6-AC47-511C582D8493}" type="slidenum">
              <a:rPr lang="ru-RU"/>
              <a:pPr/>
              <a:t>‹#›</a:t>
            </a:fld>
            <a:endParaRPr lang="ru-RU" dirty="0"/>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12.05.2016</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12.05.2016</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12.05.2016</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12.05.2016</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12.05.2016</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12.05.2016</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12.05.2016</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12.05.2016</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12.05.2016</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slow"/>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56.jpeg"/></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59.xml.rels><?xml version="1.0" encoding="UTF-8" standalone="yes"?>
<Relationships xmlns="http://schemas.openxmlformats.org/package/2006/relationships"><Relationship Id="rId3" Type="http://schemas.openxmlformats.org/officeDocument/2006/relationships/hyperlink" Target="http://www.leonardodavinchi.ru/cms.ashx?req=Image&amp;imageid=44b0ec97-6cb0-4590-a577-4cd95737d027&amp;key=main"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hyperlink" Target="http://www.leonardodavinchi.ru/cms.ashx?req=Image&amp;imageid=bd79187a-cf42-4494-a2c9-24a0999a947f&amp;key=main" TargetMode="External"/><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image" Target="../media/image64.jpeg"/></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jpeg"/><Relationship Id="rId1" Type="http://schemas.openxmlformats.org/officeDocument/2006/relationships/slideLayout" Target="../slideLayouts/slideLayout15.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leonardodavinchi.ru/cms.ashx?req=Image&amp;imageid=1b001b14-eb73-4327-a0e9-d8c2e9522d0e&amp;key=main" TargetMode="External"/><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71.jpeg"/></Relationships>
</file>

<file path=ppt/slides/_rels/slide65.xml.rels><?xml version="1.0" encoding="UTF-8" standalone="yes"?>
<Relationships xmlns="http://schemas.openxmlformats.org/package/2006/relationships"><Relationship Id="rId3" Type="http://schemas.openxmlformats.org/officeDocument/2006/relationships/hyperlink" Target="http://www.leonardodavinchi.ru/cms.ashx?req=Image&amp;imageid=f165e663-5aa3-4c80-8512-fbc9e61c220c&amp;key=main" TargetMode="External"/><Relationship Id="rId2" Type="http://schemas.openxmlformats.org/officeDocument/2006/relationships/image" Target="../media/image1.jpeg"/><Relationship Id="rId1" Type="http://schemas.openxmlformats.org/officeDocument/2006/relationships/slideLayout" Target="../slideLayouts/slideLayout5.xml"/><Relationship Id="rId6" Type="http://schemas.openxmlformats.org/officeDocument/2006/relationships/image" Target="../media/image73.jpeg"/><Relationship Id="rId5" Type="http://schemas.openxmlformats.org/officeDocument/2006/relationships/hyperlink" Target="http://www.leonardodavinchi.ru/cms.ashx?req=Image&amp;imageid=910d6e3c-0acc-4024-94bc-798ed555b9dd&amp;key=main" TargetMode="External"/><Relationship Id="rId4" Type="http://schemas.openxmlformats.org/officeDocument/2006/relationships/image" Target="../media/image72.jpeg"/></Relationships>
</file>

<file path=ppt/slides/_rels/slide66.xml.rels><?xml version="1.0" encoding="UTF-8" standalone="yes"?>
<Relationships xmlns="http://schemas.openxmlformats.org/package/2006/relationships"><Relationship Id="rId3" Type="http://schemas.openxmlformats.org/officeDocument/2006/relationships/hyperlink" Target="http://www.leonardodavinchi.ru/cms.ashx?req=Image&amp;imageid=f4da5df6-816b-4c4b-93fb-400487be7f25&amp;key=main" TargetMode="External"/><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74.jpeg"/></Relationships>
</file>

<file path=ppt/slides/_rels/slide67.xml.rels><?xml version="1.0" encoding="UTF-8" standalone="yes"?>
<Relationships xmlns="http://schemas.openxmlformats.org/package/2006/relationships"><Relationship Id="rId3" Type="http://schemas.openxmlformats.org/officeDocument/2006/relationships/hyperlink" Target="http://www.leonardodavinchi.ru/cms.ashx?req=Image&amp;imageid=2f05ba3c-012b-4818-b092-95862a8e7a3c&amp;key=main"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68.xml.rels><?xml version="1.0" encoding="UTF-8" standalone="yes"?>
<Relationships xmlns="http://schemas.openxmlformats.org/package/2006/relationships"><Relationship Id="rId3" Type="http://schemas.openxmlformats.org/officeDocument/2006/relationships/hyperlink" Target="http://www.leonardodavinchi.ru/cms.ashx?req=Image&amp;imageid=fc05011c-b05f-4e0e-a199-b23998e29580&amp;key=main" TargetMode="External"/><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image" Target="../media/image76.jpeg"/></Relationships>
</file>

<file path=ppt/slides/_rels/slide6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http://www.leonardodavinchi.ru/cms.ashx?req=Image&amp;imageid=abfa2317-22d1-43da-bc01-3da44d7548f7&amp;key=main" TargetMode="External"/><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79.jpeg"/></Relationships>
</file>

<file path=ppt/slides/_rels/slide71.xml.rels><?xml version="1.0" encoding="UTF-8" standalone="yes"?>
<Relationships xmlns="http://schemas.openxmlformats.org/package/2006/relationships"><Relationship Id="rId3" Type="http://schemas.openxmlformats.org/officeDocument/2006/relationships/hyperlink" Target="http://www.leonardodavinchi.ru/cms.ashx?req=Image&amp;imageid=c68ba48a-a04f-4029-83ac-cbf6ee34f97e&amp;key=main" TargetMode="External"/><Relationship Id="rId2" Type="http://schemas.openxmlformats.org/officeDocument/2006/relationships/image" Target="../media/image1.jpeg"/><Relationship Id="rId1" Type="http://schemas.openxmlformats.org/officeDocument/2006/relationships/slideLayout" Target="../slideLayouts/slideLayout5.xml"/><Relationship Id="rId6" Type="http://schemas.openxmlformats.org/officeDocument/2006/relationships/image" Target="../media/image81.jpeg"/><Relationship Id="rId5" Type="http://schemas.openxmlformats.org/officeDocument/2006/relationships/hyperlink" Target="http://www.leonardodavinchi.ru/cms.ashx?req=Image&amp;imageid=b39c8e01-706d-46df-9e07-83c087a9969b&amp;key=main" TargetMode="External"/><Relationship Id="rId4" Type="http://schemas.openxmlformats.org/officeDocument/2006/relationships/image" Target="../media/image80.jpeg"/></Relationships>
</file>

<file path=ppt/slides/_rels/slide72.xml.rels><?xml version="1.0" encoding="UTF-8" standalone="yes"?>
<Relationships xmlns="http://schemas.openxmlformats.org/package/2006/relationships"><Relationship Id="rId3" Type="http://schemas.openxmlformats.org/officeDocument/2006/relationships/hyperlink" Target="http://www.leonardodavinchi.ru/cms.ashx?req=Image&amp;imageid=2a780d86-eeb5-439d-92f6-2453975eb3cc&amp;key=main" TargetMode="External"/><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82.jpeg"/></Relationships>
</file>

<file path=ppt/slides/_rels/slide73.xml.rels><?xml version="1.0" encoding="UTF-8" standalone="yes"?>
<Relationships xmlns="http://schemas.openxmlformats.org/package/2006/relationships"><Relationship Id="rId3" Type="http://schemas.openxmlformats.org/officeDocument/2006/relationships/hyperlink" Target="http://www.leonardodavinchi.ru/cms.ashx?req=Image&amp;imageid=69363d56-2d28-421e-b5cc-e7ae7787eb71&amp;key=main" TargetMode="External"/><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83.jpeg"/></Relationships>
</file>

<file path=ppt/slides/_rels/slide74.xml.rels><?xml version="1.0" encoding="UTF-8" standalone="yes"?>
<Relationships xmlns="http://schemas.openxmlformats.org/package/2006/relationships"><Relationship Id="rId3" Type="http://schemas.openxmlformats.org/officeDocument/2006/relationships/hyperlink" Target="http://www.leonardodavinchi.ru/cms.ashx?req=Image&amp;imageid=82e37587-3d6e-4993-985c-817b32f3841b&amp;key=main"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75.xml.rels><?xml version="1.0" encoding="UTF-8" standalone="yes"?>
<Relationships xmlns="http://schemas.openxmlformats.org/package/2006/relationships"><Relationship Id="rId3" Type="http://schemas.openxmlformats.org/officeDocument/2006/relationships/hyperlink" Target="http://www.leonardodavinchi.ru/cms.ashx?req=Image&amp;imageid=9cd8caaa-50f0-4ced-8f17-1ec853841d6c&amp;key=main" TargetMode="External"/><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image" Target="../media/image85.jpeg"/></Relationships>
</file>

<file path=ppt/slides/_rels/slide76.xml.rels><?xml version="1.0" encoding="UTF-8" standalone="yes"?>
<Relationships xmlns="http://schemas.openxmlformats.org/package/2006/relationships"><Relationship Id="rId3" Type="http://schemas.openxmlformats.org/officeDocument/2006/relationships/hyperlink" Target="http://www.leonardodavinchi.ru/cms.ashx?req=Image&amp;imageid=2caf81f0-99b3-4a89-a40b-f939fb9f2dd9&amp;key=main" TargetMode="External"/><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86.jpeg"/></Relationships>
</file>

<file path=ppt/slides/_rels/slide77.xml.rels><?xml version="1.0" encoding="UTF-8" standalone="yes"?>
<Relationships xmlns="http://schemas.openxmlformats.org/package/2006/relationships"><Relationship Id="rId3" Type="http://schemas.openxmlformats.org/officeDocument/2006/relationships/hyperlink" Target="http://www.leonardodavinchi.ru/cms.ashx?req=Image&amp;imageid=d8765f02-b87e-48ec-b44d-67867f27b53f&amp;key=main"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78.xml.rels><?xml version="1.0" encoding="UTF-8" standalone="yes"?>
<Relationships xmlns="http://schemas.openxmlformats.org/package/2006/relationships"><Relationship Id="rId3" Type="http://schemas.openxmlformats.org/officeDocument/2006/relationships/hyperlink" Target="http://leonardodavinchi.ru/cms.ashx?req=Image&amp;imageid=e2a30e07-3da7-49d3-8f4f-a7cddf46663b&amp;key=main" TargetMode="External"/><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image" Target="../media/image88.jpeg"/></Relationships>
</file>

<file path=ppt/slides/_rels/slide79.xml.rels><?xml version="1.0" encoding="UTF-8" standalone="yes"?>
<Relationships xmlns="http://schemas.openxmlformats.org/package/2006/relationships"><Relationship Id="rId3" Type="http://schemas.openxmlformats.org/officeDocument/2006/relationships/hyperlink" Target="http://www.leonardodavinchi.ru/cms.ashx?req=Image&amp;imageid=69c41eef-2a11-4f1b-bb6f-a290412a696c&amp;key=main" TargetMode="External"/><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89.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themeOverride" Target="../theme/themeOverride2.xml"/><Relationship Id="rId5" Type="http://schemas.openxmlformats.org/officeDocument/2006/relationships/image" Target="../media/image90.jpeg"/><Relationship Id="rId4" Type="http://schemas.openxmlformats.org/officeDocument/2006/relationships/hyperlink" Target="http://www.leonardodavinchi.ru/cms.ashx?req=Image&amp;imageid=4daec141-4ddf-43a8-84b3-42e6709b2740&amp;key=main"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www.leonardodavinchi.ru/cms.ashx?req=Image&amp;imageid=342121bb-0127-4261-b398-a1c571703199&amp;key=main"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82.xml.rels><?xml version="1.0" encoding="UTF-8" standalone="yes"?>
<Relationships xmlns="http://schemas.openxmlformats.org/package/2006/relationships"><Relationship Id="rId3" Type="http://schemas.openxmlformats.org/officeDocument/2006/relationships/hyperlink" Target="http://leonardodavinchi.ru/cms.ashx?req=Image&amp;imageid=c8e747cc-1f85-4415-9a98-3d962c89bd13&amp;key=main"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83.xml.rels><?xml version="1.0" encoding="UTF-8" standalone="yes"?>
<Relationships xmlns="http://schemas.openxmlformats.org/package/2006/relationships"><Relationship Id="rId3" Type="http://schemas.openxmlformats.org/officeDocument/2006/relationships/hyperlink" Target="http://leonardodavinchi.ru/cms.ashx?req=Image&amp;imageid=6e4eb83c-1f27-449b-93ee-04e32e13733d&amp;key=main"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84.xml.rels><?xml version="1.0" encoding="UTF-8" standalone="yes"?>
<Relationships xmlns="http://schemas.openxmlformats.org/package/2006/relationships"><Relationship Id="rId3" Type="http://schemas.openxmlformats.org/officeDocument/2006/relationships/hyperlink" Target="http://www.leonardodavinchi.ru/cms.ashx?req=Image&amp;imageid=49ad6b5a-5586-4b37-9c3f-5ccad8552e8d&amp;key=main"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85.xml.rels><?xml version="1.0" encoding="UTF-8" standalone="yes"?>
<Relationships xmlns="http://schemas.openxmlformats.org/package/2006/relationships"><Relationship Id="rId3" Type="http://schemas.openxmlformats.org/officeDocument/2006/relationships/hyperlink" Target="http://www.leonardodavinchi.ru/cms.ashx?req=Image&amp;imageid=0e205898-d794-4b7d-9c3c-26da01f9ac33&amp;key=main"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hyperlink" Target="http://www.leonardodavinchi.ru/cms.ashx?req=Image&amp;imageid=665f4809-1808-4e2f-b265-fc06fef5eb56&amp;key=main" TargetMode="External"/><Relationship Id="rId4" Type="http://schemas.openxmlformats.org/officeDocument/2006/relationships/image" Target="../media/image95.jpeg"/></Relationships>
</file>

<file path=ppt/slides/_rels/slide86.xml.rels><?xml version="1.0" encoding="UTF-8" standalone="yes"?>
<Relationships xmlns="http://schemas.openxmlformats.org/package/2006/relationships"><Relationship Id="rId3" Type="http://schemas.openxmlformats.org/officeDocument/2006/relationships/hyperlink" Target="http://www.leonardodavinchi.ru/cms.ashx?req=Image&amp;imageid=aa0a3530-dd1e-4c02-8e85-819072e17e8b&amp;key=main"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8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hyperlink" Target="http://www.web-lib.info/2007/12/23/izobretenija_leonardo_da_vinchi.html"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8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GE131_350A.jpg"/>
          <p:cNvPicPr>
            <a:picLocks noChangeAspect="1"/>
          </p:cNvPicPr>
          <p:nvPr/>
        </p:nvPicPr>
        <p:blipFill>
          <a:blip r:embed="rId3" cstate="print">
            <a:lum bright="-17000" contrast="40000"/>
          </a:blip>
          <a:stretch>
            <a:fillRect/>
          </a:stretch>
        </p:blipFill>
        <p:spPr>
          <a:xfrm flipV="1">
            <a:off x="1" y="0"/>
            <a:ext cx="9143999" cy="6858000"/>
          </a:xfrm>
          <a:prstGeom prst="rect">
            <a:avLst/>
          </a:prstGeom>
        </p:spPr>
      </p:pic>
      <p:pic>
        <p:nvPicPr>
          <p:cNvPr id="2054" name="Picture 6" descr="l_204"/>
          <p:cNvPicPr>
            <a:picLocks noChangeAspect="1" noChangeArrowheads="1"/>
          </p:cNvPicPr>
          <p:nvPr/>
        </p:nvPicPr>
        <p:blipFill>
          <a:blip r:embed="rId4" cstate="print">
            <a:lum contrast="30000"/>
          </a:blip>
          <a:srcRect l="7212"/>
          <a:stretch>
            <a:fillRect/>
          </a:stretch>
        </p:blipFill>
        <p:spPr bwMode="auto">
          <a:xfrm>
            <a:off x="0" y="188640"/>
            <a:ext cx="4175448" cy="6359530"/>
          </a:xfrm>
          <a:prstGeom prst="rect">
            <a:avLst/>
          </a:prstGeom>
          <a:ln>
            <a:noFill/>
          </a:ln>
          <a:effectLst>
            <a:outerShdw blurRad="292100" dist="139700" dir="2700000" algn="tl" rotWithShape="0">
              <a:srgbClr val="333333">
                <a:alpha val="65000"/>
              </a:srgbClr>
            </a:outerShdw>
            <a:softEdge rad="635000"/>
          </a:effectLst>
        </p:spPr>
      </p:pic>
      <p:sp>
        <p:nvSpPr>
          <p:cNvPr id="2056" name="Text Box 8"/>
          <p:cNvSpPr txBox="1">
            <a:spLocks noChangeArrowheads="1"/>
          </p:cNvSpPr>
          <p:nvPr/>
        </p:nvSpPr>
        <p:spPr bwMode="auto">
          <a:xfrm>
            <a:off x="2915816" y="908720"/>
            <a:ext cx="6228184" cy="5355312"/>
          </a:xfrm>
          <a:prstGeom prst="rect">
            <a:avLst/>
          </a:prstGeom>
          <a:noFill/>
          <a:ln w="9525">
            <a:noFill/>
            <a:miter lim="800000"/>
            <a:headEnd/>
            <a:tailEnd/>
          </a:ln>
        </p:spPr>
        <p:txBody>
          <a:bodyPr wrap="square">
            <a:spAutoFit/>
          </a:bodyPr>
          <a:lstStyle/>
          <a:p>
            <a:pPr algn="ctr"/>
            <a:r>
              <a:rPr lang="ru-RU" sz="8000" b="1" dirty="0" smtClean="0">
                <a:solidFill>
                  <a:srgbClr val="800000"/>
                </a:solidFill>
                <a:latin typeface="Comic Sans MS" pitchFamily="66" charset="0"/>
              </a:rPr>
              <a:t>  </a:t>
            </a:r>
            <a:r>
              <a:rPr lang="ru-RU" sz="7200" b="1" dirty="0" smtClean="0">
                <a:ln>
                  <a:solidFill>
                    <a:schemeClr val="tx2"/>
                  </a:solidFill>
                </a:ln>
                <a:solidFill>
                  <a:srgbClr val="800000"/>
                </a:solidFill>
                <a:latin typeface="Comic Sans MS" pitchFamily="66" charset="0"/>
              </a:rPr>
              <a:t>Леонардо </a:t>
            </a:r>
            <a:endParaRPr lang="ru-RU" sz="7200" b="1" dirty="0">
              <a:ln>
                <a:solidFill>
                  <a:schemeClr val="tx2"/>
                </a:solidFill>
              </a:ln>
              <a:solidFill>
                <a:srgbClr val="800000"/>
              </a:solidFill>
              <a:latin typeface="Comic Sans MS" pitchFamily="66" charset="0"/>
            </a:endParaRPr>
          </a:p>
          <a:p>
            <a:pPr algn="ctr"/>
            <a:r>
              <a:rPr lang="ru-RU" sz="7200" b="1" dirty="0" smtClean="0">
                <a:ln>
                  <a:solidFill>
                    <a:schemeClr val="tx2"/>
                  </a:solidFill>
                </a:ln>
                <a:solidFill>
                  <a:srgbClr val="800000"/>
                </a:solidFill>
                <a:latin typeface="Comic Sans MS" pitchFamily="66" charset="0"/>
              </a:rPr>
              <a:t> Да</a:t>
            </a:r>
            <a:endParaRPr lang="ru-RU" sz="7200" b="1" dirty="0">
              <a:ln>
                <a:solidFill>
                  <a:schemeClr val="tx2"/>
                </a:solidFill>
              </a:ln>
              <a:solidFill>
                <a:srgbClr val="800000"/>
              </a:solidFill>
              <a:latin typeface="Comic Sans MS" pitchFamily="66" charset="0"/>
            </a:endParaRPr>
          </a:p>
          <a:p>
            <a:pPr algn="ctr"/>
            <a:r>
              <a:rPr lang="ru-RU" sz="7200" b="1" dirty="0" smtClean="0">
                <a:ln>
                  <a:solidFill>
                    <a:schemeClr val="tx2"/>
                  </a:solidFill>
                </a:ln>
                <a:solidFill>
                  <a:srgbClr val="800000"/>
                </a:solidFill>
                <a:latin typeface="Comic Sans MS" pitchFamily="66" charset="0"/>
              </a:rPr>
              <a:t> Винчи</a:t>
            </a:r>
          </a:p>
          <a:p>
            <a:pPr algn="ctr"/>
            <a:endParaRPr lang="ru-RU" sz="1000" b="1" dirty="0" smtClean="0">
              <a:ln>
                <a:solidFill>
                  <a:schemeClr val="tx2"/>
                </a:solidFill>
              </a:ln>
              <a:solidFill>
                <a:srgbClr val="800000"/>
              </a:solidFill>
              <a:latin typeface="Comic Sans MS" pitchFamily="66" charset="0"/>
            </a:endParaRPr>
          </a:p>
          <a:p>
            <a:pPr algn="ctr"/>
            <a:endParaRPr lang="ru-RU" sz="1000" b="1" dirty="0" smtClean="0">
              <a:ln>
                <a:solidFill>
                  <a:schemeClr val="tx2"/>
                </a:solidFill>
              </a:ln>
              <a:solidFill>
                <a:srgbClr val="800000"/>
              </a:solidFill>
              <a:latin typeface="Comic Sans MS" pitchFamily="66" charset="0"/>
            </a:endParaRPr>
          </a:p>
          <a:p>
            <a:pPr algn="ctr"/>
            <a:endParaRPr lang="ru-RU" sz="1000" b="1" dirty="0" smtClean="0">
              <a:ln>
                <a:solidFill>
                  <a:schemeClr val="tx2"/>
                </a:solidFill>
              </a:ln>
              <a:solidFill>
                <a:srgbClr val="800000"/>
              </a:solidFill>
              <a:latin typeface="Comic Sans MS" pitchFamily="66" charset="0"/>
            </a:endParaRPr>
          </a:p>
          <a:p>
            <a:pPr algn="ctr"/>
            <a:endParaRPr lang="ru-RU" sz="1000" b="1" dirty="0" smtClean="0">
              <a:solidFill>
                <a:srgbClr val="800000"/>
              </a:solidFill>
              <a:latin typeface="Comic Sans MS" pitchFamily="66" charset="0"/>
            </a:endParaRPr>
          </a:p>
          <a:p>
            <a:pPr algn="ctr"/>
            <a:endParaRPr lang="ru-RU" sz="1000" b="1" dirty="0" smtClean="0">
              <a:solidFill>
                <a:srgbClr val="800000"/>
              </a:solidFill>
              <a:latin typeface="Comic Sans MS" pitchFamily="66" charset="0"/>
            </a:endParaRPr>
          </a:p>
          <a:p>
            <a:pPr algn="ctr"/>
            <a:endParaRPr lang="ru-RU" sz="1000" b="1" dirty="0" smtClean="0">
              <a:solidFill>
                <a:srgbClr val="800000"/>
              </a:solidFill>
              <a:latin typeface="Comic Sans MS" pitchFamily="66" charset="0"/>
            </a:endParaRPr>
          </a:p>
          <a:p>
            <a:pPr algn="ctr"/>
            <a:endParaRPr lang="ru-RU" sz="1000" b="1" dirty="0" smtClean="0">
              <a:solidFill>
                <a:srgbClr val="800000"/>
              </a:solidFill>
              <a:latin typeface="Comic Sans MS" pitchFamily="66" charset="0"/>
            </a:endParaRPr>
          </a:p>
          <a:p>
            <a:pPr algn="ctr"/>
            <a:r>
              <a:rPr lang="ru-RU" sz="4800" b="1" dirty="0" smtClean="0">
                <a:ln>
                  <a:solidFill>
                    <a:schemeClr val="tx2"/>
                  </a:solidFill>
                </a:ln>
                <a:solidFill>
                  <a:srgbClr val="800000"/>
                </a:solidFill>
                <a:latin typeface="Comic Sans MS" pitchFamily="66" charset="0"/>
              </a:rPr>
              <a:t>1452-1519</a:t>
            </a:r>
            <a:endParaRPr lang="ru-RU" sz="4800" b="1" dirty="0">
              <a:ln>
                <a:solidFill>
                  <a:schemeClr val="tx2"/>
                </a:solidFill>
              </a:ln>
              <a:solidFill>
                <a:srgbClr val="800000"/>
              </a:solidFill>
              <a:latin typeface="Comic Sans MS" pitchFamily="66" charset="0"/>
            </a:endParaRPr>
          </a:p>
        </p:txBody>
      </p:sp>
      <p:sp>
        <p:nvSpPr>
          <p:cNvPr id="9" name="Прямоугольник 8"/>
          <p:cNvSpPr/>
          <p:nvPr/>
        </p:nvSpPr>
        <p:spPr>
          <a:xfrm>
            <a:off x="1115616" y="116632"/>
            <a:ext cx="7560840" cy="769441"/>
          </a:xfrm>
          <a:prstGeom prst="rect">
            <a:avLst/>
          </a:prstGeom>
        </p:spPr>
        <p:txBody>
          <a:bodyPr wrap="square">
            <a:spAutoFit/>
          </a:bodyPr>
          <a:lstStyle/>
          <a:p>
            <a:pPr algn="ctr"/>
            <a:r>
              <a:rPr lang="ru-RU" sz="2200" b="1" dirty="0" smtClean="0">
                <a:solidFill>
                  <a:srgbClr val="800000"/>
                </a:solidFill>
                <a:latin typeface="Comic Sans MS" pitchFamily="66" charset="0"/>
              </a:rPr>
              <a:t>Белгородский ГАУ имени В.Я. </a:t>
            </a:r>
            <a:r>
              <a:rPr lang="ru-RU" sz="2200" b="1" dirty="0" smtClean="0">
                <a:solidFill>
                  <a:srgbClr val="800000"/>
                </a:solidFill>
                <a:latin typeface="Comic Sans MS" pitchFamily="66" charset="0"/>
              </a:rPr>
              <a:t>Горина</a:t>
            </a:r>
          </a:p>
          <a:p>
            <a:pPr algn="ctr"/>
            <a:endParaRPr lang="ru-RU" sz="2200" b="1" dirty="0" smtClean="0">
              <a:solidFill>
                <a:srgbClr val="800000"/>
              </a:solidFill>
              <a:latin typeface="Comic Sans MS" pitchFamily="66" charset="0"/>
            </a:endParaRPr>
          </a:p>
        </p:txBody>
      </p:sp>
      <p:sp>
        <p:nvSpPr>
          <p:cNvPr id="10" name="Прямоугольник 9"/>
          <p:cNvSpPr/>
          <p:nvPr/>
        </p:nvSpPr>
        <p:spPr>
          <a:xfrm>
            <a:off x="251520" y="6093296"/>
            <a:ext cx="8640960" cy="615553"/>
          </a:xfrm>
          <a:prstGeom prst="rect">
            <a:avLst/>
          </a:prstGeom>
        </p:spPr>
        <p:txBody>
          <a:bodyPr wrap="square">
            <a:spAutoFit/>
          </a:bodyPr>
          <a:lstStyle/>
          <a:p>
            <a:pPr algn="ctr"/>
            <a:endParaRPr lang="ru-RU" sz="1600" b="1" dirty="0" smtClean="0">
              <a:solidFill>
                <a:srgbClr val="800000"/>
              </a:solidFill>
              <a:latin typeface="Comic Sans MS" pitchFamily="66" charset="0"/>
            </a:endParaRPr>
          </a:p>
          <a:p>
            <a:pPr algn="ctr"/>
            <a:r>
              <a:rPr lang="ru-RU" b="1" dirty="0" smtClean="0">
                <a:solidFill>
                  <a:srgbClr val="800000"/>
                </a:solidFill>
                <a:latin typeface="Comic Sans MS" pitchFamily="66" charset="0"/>
              </a:rPr>
              <a:t>2016 </a:t>
            </a:r>
            <a:r>
              <a:rPr lang="ru-RU" b="1" dirty="0" smtClean="0">
                <a:solidFill>
                  <a:srgbClr val="800000"/>
                </a:solidFill>
                <a:latin typeface="Comic Sans MS" pitchFamily="66" charset="0"/>
              </a:rPr>
              <a:t>год</a:t>
            </a:r>
          </a:p>
        </p:txBody>
      </p:sp>
      <p:sp>
        <p:nvSpPr>
          <p:cNvPr id="7" name="Прямоугольник 6"/>
          <p:cNvSpPr/>
          <p:nvPr/>
        </p:nvSpPr>
        <p:spPr>
          <a:xfrm>
            <a:off x="0" y="548680"/>
            <a:ext cx="9144000" cy="369332"/>
          </a:xfrm>
          <a:prstGeom prst="rect">
            <a:avLst/>
          </a:prstGeom>
        </p:spPr>
        <p:txBody>
          <a:bodyPr wrap="square">
            <a:spAutoFit/>
          </a:bodyPr>
          <a:lstStyle/>
          <a:p>
            <a:pPr algn="ctr"/>
            <a:r>
              <a:rPr lang="ru-RU" b="1" dirty="0" smtClean="0">
                <a:solidFill>
                  <a:srgbClr val="800000"/>
                </a:solidFill>
                <a:latin typeface="Comic Sans MS" pitchFamily="66" charset="0"/>
              </a:rPr>
              <a:t>Управление библиотечно-информационных ресурсов </a:t>
            </a:r>
            <a:endParaRPr lang="ru-RU" dirty="0"/>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Содержимое 3" descr="GE131_350A.jpg"/>
          <p:cNvPicPr>
            <a:picLocks noChangeAspect="1"/>
          </p:cNvPicPr>
          <p:nvPr/>
        </p:nvPicPr>
        <p:blipFill>
          <a:blip r:embed="rId2" cstate="print"/>
          <a:stretch>
            <a:fillRect/>
          </a:stretch>
        </p:blipFill>
        <p:spPr>
          <a:xfrm>
            <a:off x="0" y="0"/>
            <a:ext cx="9144000" cy="6858000"/>
          </a:xfrm>
          <a:prstGeom prst="rect">
            <a:avLst/>
          </a:prstGeom>
        </p:spPr>
      </p:pic>
      <p:pic>
        <p:nvPicPr>
          <p:cNvPr id="1026" name="Picture 2" descr="C:\Documents and Settings\sorokina_an\Рабочий стол\скан для Лисавцовой Н.и\12 - 0026.jpg"/>
          <p:cNvPicPr>
            <a:picLocks noChangeAspect="1" noChangeArrowheads="1"/>
          </p:cNvPicPr>
          <p:nvPr/>
        </p:nvPicPr>
        <p:blipFill>
          <a:blip r:embed="rId3" cstate="print">
            <a:lum contrast="40000"/>
          </a:blip>
          <a:srcRect l="2374" b="8913"/>
          <a:stretch>
            <a:fillRect/>
          </a:stretch>
        </p:blipFill>
        <p:spPr bwMode="auto">
          <a:xfrm>
            <a:off x="4932040" y="548680"/>
            <a:ext cx="4032448" cy="5472608"/>
          </a:xfrm>
          <a:prstGeom prst="rect">
            <a:avLst/>
          </a:prstGeom>
          <a:ln>
            <a:noFill/>
          </a:ln>
          <a:effectLst>
            <a:outerShdw blurRad="292100" dist="139700" dir="2700000" algn="tl" rotWithShape="0">
              <a:srgbClr val="333333">
                <a:alpha val="65000"/>
              </a:srgbClr>
            </a:outerShdw>
          </a:effectLst>
        </p:spPr>
      </p:pic>
      <p:sp>
        <p:nvSpPr>
          <p:cNvPr id="1027" name="Rectangle 3"/>
          <p:cNvSpPr>
            <a:spLocks noChangeArrowheads="1"/>
          </p:cNvSpPr>
          <p:nvPr/>
        </p:nvSpPr>
        <p:spPr bwMode="auto">
          <a:xfrm>
            <a:off x="0" y="1405166"/>
            <a:ext cx="4788024"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Arial" pitchFamily="34" charset="0"/>
                <a:ea typeface="Courier New" pitchFamily="49" charset="0"/>
              </a:rPr>
              <a:t>        </a:t>
            </a:r>
            <a:r>
              <a:rPr kumimoji="0" lang="ru-RU" sz="2000" b="1" i="0" u="none" strike="noStrike" cap="none" normalizeH="0" baseline="0" dirty="0" smtClean="0">
                <a:ln>
                  <a:noFill/>
                </a:ln>
                <a:solidFill>
                  <a:srgbClr val="000000"/>
                </a:solidFill>
                <a:effectLst/>
                <a:ea typeface="Times New Roman" pitchFamily="18" charset="0"/>
              </a:rPr>
              <a:t>22 декабря 1998 года в Александровском зале Зимнего дворца  была открыта выставка «Произведения школы Леонардо да Винчи в собрании Государственного Эрмитажа». </a:t>
            </a:r>
          </a:p>
          <a:p>
            <a:pPr marL="0" marR="0" lvl="0" indent="0" algn="just" defTabSz="914400" rtl="0" eaLnBrk="1" fontAlgn="base" latinLnBrk="0" hangingPunct="1">
              <a:lnSpc>
                <a:spcPct val="100000"/>
              </a:lnSpc>
              <a:spcBef>
                <a:spcPct val="0"/>
              </a:spcBef>
              <a:spcAft>
                <a:spcPct val="0"/>
              </a:spcAft>
              <a:buClrTx/>
              <a:buSzTx/>
              <a:buFontTx/>
              <a:buNone/>
              <a:tabLst/>
            </a:pPr>
            <a:r>
              <a:rPr lang="ru-RU" sz="2000" b="1" dirty="0" smtClean="0">
                <a:solidFill>
                  <a:srgbClr val="000000"/>
                </a:solidFill>
                <a:ea typeface="Times New Roman" pitchFamily="18" charset="0"/>
              </a:rPr>
              <a:t>    </a:t>
            </a:r>
            <a:r>
              <a:rPr kumimoji="0" lang="ru-RU" sz="2000" b="1" i="0" u="none" strike="noStrike" cap="none" normalizeH="0" baseline="0" dirty="0" smtClean="0">
                <a:ln>
                  <a:noFill/>
                </a:ln>
                <a:solidFill>
                  <a:srgbClr val="000000"/>
                </a:solidFill>
                <a:effectLst/>
                <a:ea typeface="Times New Roman" pitchFamily="18" charset="0"/>
              </a:rPr>
              <a:t>27 работ непосредственных учеников или последователей мастера. Только семь из которых находились на постоянной экспозиции в «итальянских» залах картинной галереи музея, в первый раз были собраны все вместе. Многие картины предстали перед публикой впервые, целый ряд вещей, благодаря проведенным в Эрмитаже научно-технологическим исследованиям - с новыми атрибуциями.</a:t>
            </a:r>
            <a:endParaRPr kumimoji="0" lang="ru-RU" sz="2000" b="1" i="0" u="none" strike="noStrike" cap="none" normalizeH="0" baseline="0" dirty="0" smtClean="0">
              <a:ln>
                <a:noFill/>
              </a:ln>
              <a:solidFill>
                <a:schemeClr val="tx1"/>
              </a:solidFill>
              <a:effectLst/>
            </a:endParaRPr>
          </a:p>
        </p:txBody>
      </p:sp>
      <p:sp>
        <p:nvSpPr>
          <p:cNvPr id="5" name="Прямоугольник 4"/>
          <p:cNvSpPr/>
          <p:nvPr/>
        </p:nvSpPr>
        <p:spPr>
          <a:xfrm>
            <a:off x="72008" y="188640"/>
            <a:ext cx="4572000" cy="1323439"/>
          </a:xfrm>
          <a:prstGeom prst="rect">
            <a:avLst/>
          </a:prstGeom>
        </p:spPr>
        <p:txBody>
          <a:bodyPr>
            <a:spAutoFit/>
          </a:bodyPr>
          <a:lstStyle/>
          <a:p>
            <a:pPr algn="just"/>
            <a:r>
              <a:rPr lang="ru-RU" sz="2000" b="1" dirty="0" smtClean="0">
                <a:solidFill>
                  <a:srgbClr val="000000"/>
                </a:solidFill>
                <a:latin typeface="+mj-lt"/>
                <a:ea typeface="Times New Roman" pitchFamily="18" charset="0"/>
              </a:rPr>
              <a:t>Щ 14  Кустодиева, Т. К. Произведения </a:t>
            </a:r>
          </a:p>
          <a:p>
            <a:pPr algn="just"/>
            <a:r>
              <a:rPr lang="ru-RU" sz="2000" b="1" dirty="0" smtClean="0">
                <a:solidFill>
                  <a:srgbClr val="000000"/>
                </a:solidFill>
                <a:latin typeface="+mj-lt"/>
                <a:ea typeface="Times New Roman" pitchFamily="18" charset="0"/>
              </a:rPr>
              <a:t>К94  школы Леонардо да Винчи в собрании Эрмитажа / Т. К. Кустодиева. - СПб. : Славия, 1998. - 231 с.</a:t>
            </a:r>
            <a:endParaRPr lang="ru-RU" sz="2000" dirty="0">
              <a:latin typeface="+mj-lt"/>
            </a:endParaRPr>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Содержимое 3" descr="GE131_350A.jpg"/>
          <p:cNvPicPr>
            <a:picLocks noChangeAspect="1"/>
          </p:cNvPicPr>
          <p:nvPr/>
        </p:nvPicPr>
        <p:blipFill>
          <a:blip r:embed="rId3" cstate="print"/>
          <a:stretch>
            <a:fillRect/>
          </a:stretch>
        </p:blipFill>
        <p:spPr>
          <a:xfrm>
            <a:off x="0" y="0"/>
            <a:ext cx="9144000" cy="6858000"/>
          </a:xfrm>
          <a:prstGeom prst="rect">
            <a:avLst/>
          </a:prstGeom>
        </p:spPr>
      </p:pic>
      <p:sp>
        <p:nvSpPr>
          <p:cNvPr id="76801" name="Rectangle 1"/>
          <p:cNvSpPr>
            <a:spLocks noChangeArrowheads="1"/>
          </p:cNvSpPr>
          <p:nvPr/>
        </p:nvSpPr>
        <p:spPr bwMode="auto">
          <a:xfrm>
            <a:off x="0" y="188640"/>
            <a:ext cx="5148064"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190500" fontAlgn="base">
              <a:spcBef>
                <a:spcPct val="0"/>
              </a:spcBef>
              <a:spcAft>
                <a:spcPct val="0"/>
              </a:spcAft>
            </a:pPr>
            <a:r>
              <a:rPr kumimoji="0" lang="ru-RU" sz="2000" b="1" i="0" u="none" strike="noStrike" cap="none" normalizeH="0" baseline="0" dirty="0" smtClean="0">
                <a:ln>
                  <a:noFill/>
                </a:ln>
                <a:solidFill>
                  <a:schemeClr val="tx1"/>
                </a:solidFill>
                <a:effectLst/>
                <a:latin typeface="+mj-lt"/>
                <a:ea typeface="Times New Roman" pitchFamily="18" charset="0"/>
                <a:cs typeface="Times New Roman" pitchFamily="18" charset="0"/>
              </a:rPr>
              <a:t>Щ14</a:t>
            </a:r>
            <a:r>
              <a:rPr kumimoji="0" lang="ru-RU" sz="2000" b="1" i="0" u="none" strike="noStrike" cap="none" normalizeH="0" dirty="0" smtClean="0">
                <a:ln>
                  <a:noFill/>
                </a:ln>
                <a:solidFill>
                  <a:schemeClr val="tx1"/>
                </a:solidFill>
                <a:effectLst/>
                <a:latin typeface="+mj-lt"/>
                <a:ea typeface="Times New Roman" pitchFamily="18" charset="0"/>
                <a:cs typeface="Times New Roman" pitchFamily="18" charset="0"/>
              </a:rPr>
              <a:t> </a:t>
            </a:r>
            <a:r>
              <a:rPr kumimoji="0" lang="ru-RU" sz="2000" b="1" i="0" u="none" strike="noStrike" cap="none" normalizeH="0" baseline="0" dirty="0" smtClean="0">
                <a:ln>
                  <a:noFill/>
                </a:ln>
                <a:solidFill>
                  <a:schemeClr val="tx1"/>
                </a:solidFill>
                <a:effectLst/>
                <a:latin typeface="+mj-lt"/>
                <a:ea typeface="Times New Roman" pitchFamily="18" charset="0"/>
              </a:rPr>
              <a:t>Уоллэйс, Р.  Мир Леонардо (1452-</a:t>
            </a:r>
          </a:p>
          <a:p>
            <a:pPr lvl="0" indent="190500" fontAlgn="base">
              <a:spcBef>
                <a:spcPct val="0"/>
              </a:spcBef>
              <a:spcAft>
                <a:spcPct val="0"/>
              </a:spcAft>
            </a:pPr>
            <a:r>
              <a:rPr lang="ru-RU" sz="2000" b="1" dirty="0" smtClean="0">
                <a:latin typeface="+mj-lt"/>
                <a:ea typeface="Times New Roman" pitchFamily="18" charset="0"/>
              </a:rPr>
              <a:t>У63 </a:t>
            </a:r>
            <a:r>
              <a:rPr kumimoji="0" lang="ru-RU" sz="2000" b="1" i="0" u="none" strike="noStrike" cap="none" normalizeH="0" baseline="0" dirty="0" smtClean="0">
                <a:ln>
                  <a:noFill/>
                </a:ln>
                <a:solidFill>
                  <a:schemeClr val="tx1"/>
                </a:solidFill>
                <a:effectLst/>
                <a:latin typeface="+mj-lt"/>
                <a:ea typeface="Times New Roman" pitchFamily="18" charset="0"/>
              </a:rPr>
              <a:t>1519) / Уоллэйс Р. - М. : ТЕРРА, 1997. - 192 с.</a:t>
            </a:r>
            <a:r>
              <a:rPr kumimoji="0" lang="ru-RU" sz="2000" b="1" i="0" u="none" strike="noStrike" cap="none" normalizeH="0" baseline="0" dirty="0" smtClean="0">
                <a:ln>
                  <a:noFill/>
                </a:ln>
                <a:solidFill>
                  <a:schemeClr val="tx1"/>
                </a:solidFill>
                <a:effectLst/>
                <a:latin typeface="+mj-lt"/>
              </a:rPr>
              <a:t> </a:t>
            </a:r>
          </a:p>
        </p:txBody>
      </p:sp>
      <p:pic>
        <p:nvPicPr>
          <p:cNvPr id="76804" name="Picture 4" descr="C:\Documents and Settings\sorokina_an\Рабочий стол\скан для Лисавцовой Н.и\12 - 0020.jpg"/>
          <p:cNvPicPr>
            <a:picLocks noChangeAspect="1" noChangeArrowheads="1"/>
          </p:cNvPicPr>
          <p:nvPr/>
        </p:nvPicPr>
        <p:blipFill>
          <a:blip r:embed="rId4" cstate="print">
            <a:lum bright="10000" contrast="40000"/>
          </a:blip>
          <a:srcRect l="2540" b="6981"/>
          <a:stretch>
            <a:fillRect/>
          </a:stretch>
        </p:blipFill>
        <p:spPr bwMode="auto">
          <a:xfrm>
            <a:off x="5076056" y="404664"/>
            <a:ext cx="3847938" cy="5616624"/>
          </a:xfrm>
          <a:prstGeom prst="rect">
            <a:avLst/>
          </a:prstGeom>
          <a:ln>
            <a:noFill/>
          </a:ln>
          <a:effectLst>
            <a:outerShdw blurRad="292100" dist="139700" dir="2700000" algn="tl" rotWithShape="0">
              <a:srgbClr val="333333">
                <a:alpha val="65000"/>
              </a:srgbClr>
            </a:outerShdw>
          </a:effectLst>
        </p:spPr>
      </p:pic>
      <p:sp>
        <p:nvSpPr>
          <p:cNvPr id="8" name="Прямоугольник 7"/>
          <p:cNvSpPr/>
          <p:nvPr/>
        </p:nvSpPr>
        <p:spPr>
          <a:xfrm>
            <a:off x="179512" y="1124744"/>
            <a:ext cx="4860032" cy="4401205"/>
          </a:xfrm>
          <a:prstGeom prst="rect">
            <a:avLst/>
          </a:prstGeom>
        </p:spPr>
        <p:txBody>
          <a:bodyPr wrap="square">
            <a:spAutoFit/>
          </a:bodyPr>
          <a:lstStyle/>
          <a:p>
            <a:pPr algn="just"/>
            <a:r>
              <a:rPr lang="ru-RU" sz="2000" b="1" dirty="0" smtClean="0"/>
              <a:t>      Книга посвящена Леонардо да Винчи - одному из титанов Возрождения, итальянскому живописцу, скульптору, архитектору, ученому и инженеру. Неутомимый ученый - экспериментатор и гениальный художник Леонардо да Винчи остался в истории символом эпохи, которая «нуждалась» в титанах и… породила титанов по силе мысли, страсти и характеру, по многосторонности и учености. </a:t>
            </a:r>
          </a:p>
          <a:p>
            <a:pPr algn="just"/>
            <a:r>
              <a:rPr lang="ru-RU" sz="2000" b="1" dirty="0" smtClean="0"/>
              <a:t>   Содержит огромное количество иллюстраций. </a:t>
            </a:r>
          </a:p>
          <a:p>
            <a:pPr algn="just"/>
            <a:r>
              <a:rPr lang="ru-RU" sz="2000" b="1" dirty="0" smtClean="0"/>
              <a:t>Перевод с английского М. Карасевой.</a:t>
            </a:r>
            <a:endParaRPr lang="ru-RU" sz="2000" b="1" dirty="0"/>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Содержимое 3" descr="GE131_350A.jpg"/>
          <p:cNvPicPr>
            <a:picLocks noChangeAspect="1"/>
          </p:cNvPicPr>
          <p:nvPr/>
        </p:nvPicPr>
        <p:blipFill>
          <a:blip r:embed="rId2" cstate="print"/>
          <a:stretch>
            <a:fillRect/>
          </a:stretch>
        </p:blipFill>
        <p:spPr>
          <a:xfrm>
            <a:off x="0" y="0"/>
            <a:ext cx="9144000" cy="6858000"/>
          </a:xfrm>
          <a:prstGeom prst="rect">
            <a:avLst/>
          </a:prstGeom>
        </p:spPr>
      </p:pic>
      <p:pic>
        <p:nvPicPr>
          <p:cNvPr id="3" name="Picture 2" descr="C:\Documents and Settings\sorokina_an\Рабочий стол\скан для Лисавцовой Н.и\12 - 0012.jpg"/>
          <p:cNvPicPr>
            <a:picLocks noChangeAspect="1" noChangeArrowheads="1"/>
          </p:cNvPicPr>
          <p:nvPr/>
        </p:nvPicPr>
        <p:blipFill>
          <a:blip r:embed="rId3" cstate="print">
            <a:lum bright="-20000" contrast="40000"/>
          </a:blip>
          <a:srcRect l="4002" r="12905" b="18101"/>
          <a:stretch>
            <a:fillRect/>
          </a:stretch>
        </p:blipFill>
        <p:spPr bwMode="auto">
          <a:xfrm>
            <a:off x="5004048" y="620688"/>
            <a:ext cx="3816424" cy="5616624"/>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72008" y="1556792"/>
            <a:ext cx="4788024" cy="5848335"/>
          </a:xfrm>
          <a:prstGeom prst="rect">
            <a:avLst/>
          </a:prstGeom>
        </p:spPr>
        <p:txBody>
          <a:bodyPr wrap="square">
            <a:spAutoFit/>
          </a:bodyPr>
          <a:lstStyle/>
          <a:p>
            <a:pPr algn="just"/>
            <a:r>
              <a:rPr lang="ru-RU" sz="2000" b="1" dirty="0" smtClean="0"/>
              <a:t>  Книга представляет собой ряд очерков, ярко и содержательно раскрывающих основные этапы развития западноевропейского и русского искусства. </a:t>
            </a:r>
          </a:p>
          <a:p>
            <a:pPr algn="just"/>
            <a:r>
              <a:rPr lang="ru-RU" sz="2000" b="1" dirty="0" smtClean="0"/>
              <a:t>    Достаточно только трёх имён - Леонардо да Винчи, Рафаэль, Микеланджело, чтобы понять значение среднеитальянской культуры высокого Ренессанса. Их пути часто перекрещивались, они выступали как соперники, работали при дворах меценатов. В сознании потомков эти три вершины образуют единую горную цепь, олицетворяя главные ценности итальянского Возрождения – Интеллект, Гармонию, Мощь.</a:t>
            </a:r>
          </a:p>
          <a:p>
            <a:pPr algn="just"/>
            <a:endParaRPr lang="ru-RU" sz="2000" b="1" dirty="0"/>
          </a:p>
        </p:txBody>
      </p:sp>
      <p:sp>
        <p:nvSpPr>
          <p:cNvPr id="78849" name="Rectangle 1"/>
          <p:cNvSpPr>
            <a:spLocks noChangeArrowheads="1"/>
          </p:cNvSpPr>
          <p:nvPr/>
        </p:nvSpPr>
        <p:spPr bwMode="auto">
          <a:xfrm>
            <a:off x="0" y="210126"/>
            <a:ext cx="4860032"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0000"/>
                </a:solidFill>
                <a:effectLst/>
                <a:latin typeface="+mj-lt"/>
                <a:ea typeface="Times New Roman" pitchFamily="18" charset="0"/>
              </a:rPr>
              <a:t>Щ1 Дмитриева, Н. А. Краткая история  Д 53 искусств. Вып. 1. от древнейших времен по XVI век / Н. А. Дмитриева. - 3-е изд., доп. - М. : Искусство, 1985. - 319 с.</a:t>
            </a:r>
            <a:endParaRPr kumimoji="0" lang="ru-RU" sz="2000" b="1" i="0" u="none" strike="noStrike" cap="none" normalizeH="0" baseline="0" dirty="0" smtClean="0">
              <a:ln>
                <a:noFill/>
              </a:ln>
              <a:solidFill>
                <a:schemeClr val="tx1"/>
              </a:solidFill>
              <a:effectLst/>
              <a:latin typeface="+mj-lt"/>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Содержимое 3" descr="GE131_350A.jpg"/>
          <p:cNvPicPr>
            <a:picLocks noChangeAspect="1"/>
          </p:cNvPicPr>
          <p:nvPr/>
        </p:nvPicPr>
        <p:blipFill>
          <a:blip r:embed="rId2" cstate="print">
            <a:lum bright="-10000" contrast="20000"/>
          </a:blip>
          <a:stretch>
            <a:fillRect/>
          </a:stretch>
        </p:blipFill>
        <p:spPr>
          <a:xfrm>
            <a:off x="0" y="0"/>
            <a:ext cx="9144000" cy="6858000"/>
          </a:xfrm>
          <a:prstGeom prst="rect">
            <a:avLst/>
          </a:prstGeom>
        </p:spPr>
      </p:pic>
      <p:pic>
        <p:nvPicPr>
          <p:cNvPr id="4" name="Picture 3" descr="C:\Documents and Settings\sorokina_an\Рабочий стол\скан для Лисавцовой Н.и\12 - 0002.jpg"/>
          <p:cNvPicPr>
            <a:picLocks noChangeAspect="1" noChangeArrowheads="1"/>
          </p:cNvPicPr>
          <p:nvPr/>
        </p:nvPicPr>
        <p:blipFill>
          <a:blip r:embed="rId3" cstate="print">
            <a:lum bright="-20000" contrast="30000"/>
          </a:blip>
          <a:srcRect l="4714" t="9197" r="37307" b="36937"/>
          <a:stretch>
            <a:fillRect/>
          </a:stretch>
        </p:blipFill>
        <p:spPr bwMode="auto">
          <a:xfrm>
            <a:off x="5076056" y="404664"/>
            <a:ext cx="3769882" cy="5620551"/>
          </a:xfrm>
          <a:prstGeom prst="rect">
            <a:avLst/>
          </a:prstGeom>
          <a:ln>
            <a:noFill/>
          </a:ln>
          <a:effectLst>
            <a:outerShdw blurRad="292100" dist="139700" dir="2700000" algn="tl" rotWithShape="0">
              <a:srgbClr val="333333">
                <a:alpha val="65000"/>
              </a:srgbClr>
            </a:outerShdw>
          </a:effectLst>
        </p:spPr>
      </p:pic>
      <p:sp>
        <p:nvSpPr>
          <p:cNvPr id="5" name="Прямоугольник 4"/>
          <p:cNvSpPr/>
          <p:nvPr/>
        </p:nvSpPr>
        <p:spPr>
          <a:xfrm>
            <a:off x="323528" y="1340768"/>
            <a:ext cx="4392488" cy="5016758"/>
          </a:xfrm>
          <a:prstGeom prst="rect">
            <a:avLst/>
          </a:prstGeom>
        </p:spPr>
        <p:txBody>
          <a:bodyPr wrap="square">
            <a:spAutoFit/>
          </a:bodyPr>
          <a:lstStyle/>
          <a:p>
            <a:pPr algn="just"/>
            <a:r>
              <a:rPr lang="ru-RU" sz="2000" b="1" dirty="0" smtClean="0"/>
              <a:t>   Леонардо да Винчи по праву называют одним из самых выдающихся людей эпохи Ренессанса, символом культурного возрождения Италии 15 века.  </a:t>
            </a:r>
          </a:p>
          <a:p>
            <a:pPr algn="just"/>
            <a:r>
              <a:rPr lang="ru-RU" sz="2000" b="1" dirty="0" smtClean="0"/>
              <a:t>    Книга известного советского публициста Евгения Михайловича Богата – плод многолетних размышлений писателя о возможностях и богатстве личности человека на примере жизни и творчества ученого, мыслителя и художника эпохи Возрождения – Леонардо да Винчи и многих выдающихся людей прошлого и современности. </a:t>
            </a:r>
            <a:endParaRPr lang="ru-RU" sz="2000" b="1" dirty="0"/>
          </a:p>
        </p:txBody>
      </p:sp>
      <p:sp>
        <p:nvSpPr>
          <p:cNvPr id="6" name="Прямоугольник 5"/>
          <p:cNvSpPr/>
          <p:nvPr/>
        </p:nvSpPr>
        <p:spPr>
          <a:xfrm>
            <a:off x="323528" y="188640"/>
            <a:ext cx="4392488" cy="1015663"/>
          </a:xfrm>
          <a:prstGeom prst="rect">
            <a:avLst/>
          </a:prstGeom>
        </p:spPr>
        <p:txBody>
          <a:bodyPr wrap="square">
            <a:spAutoFit/>
          </a:bodyPr>
          <a:lstStyle/>
          <a:p>
            <a:pPr algn="just"/>
            <a:r>
              <a:rPr lang="ru-RU" sz="2000" b="1" dirty="0" smtClean="0">
                <a:latin typeface="+mj-lt"/>
              </a:rPr>
              <a:t>Ю8    Мир Леонардо: философский </a:t>
            </a:r>
          </a:p>
          <a:p>
            <a:pPr algn="just"/>
            <a:r>
              <a:rPr lang="ru-RU" sz="2000" b="1" dirty="0" smtClean="0">
                <a:latin typeface="+mj-lt"/>
              </a:rPr>
              <a:t>Б 73 очерк в 2-х книгах. Кн. 1 / Е. М. Богат. - М. : Дет. лит., 1989. - 254 с. </a:t>
            </a:r>
            <a:endParaRPr lang="ru-RU" sz="2000" b="1" dirty="0">
              <a:latin typeface="+mj-lt"/>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Содержимое 3" descr="GE131_350A.jpg"/>
          <p:cNvPicPr>
            <a:picLocks noChangeAspect="1"/>
          </p:cNvPicPr>
          <p:nvPr/>
        </p:nvPicPr>
        <p:blipFill>
          <a:blip r:embed="rId2" cstate="print"/>
          <a:stretch>
            <a:fillRect/>
          </a:stretch>
        </p:blipFill>
        <p:spPr>
          <a:xfrm>
            <a:off x="36512" y="0"/>
            <a:ext cx="9144000" cy="6858000"/>
          </a:xfrm>
          <a:prstGeom prst="rect">
            <a:avLst/>
          </a:prstGeom>
        </p:spPr>
      </p:pic>
      <p:pic>
        <p:nvPicPr>
          <p:cNvPr id="3" name="Picture 2" descr="C:\Documents and Settings\sorokina_an\Рабочий стол\скан для Лисавцовой Н.и\12 - 0001.jpg"/>
          <p:cNvPicPr>
            <a:picLocks noChangeAspect="1" noChangeArrowheads="1"/>
          </p:cNvPicPr>
          <p:nvPr/>
        </p:nvPicPr>
        <p:blipFill>
          <a:blip r:embed="rId3" cstate="print">
            <a:lum bright="-20000" contrast="30000"/>
          </a:blip>
          <a:srcRect r="37640" b="45520"/>
          <a:stretch>
            <a:fillRect/>
          </a:stretch>
        </p:blipFill>
        <p:spPr bwMode="auto">
          <a:xfrm>
            <a:off x="5027162" y="548680"/>
            <a:ext cx="3813757" cy="5616624"/>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251520" y="1196752"/>
            <a:ext cx="4536504" cy="4708981"/>
          </a:xfrm>
          <a:prstGeom prst="rect">
            <a:avLst/>
          </a:prstGeom>
        </p:spPr>
        <p:txBody>
          <a:bodyPr wrap="square">
            <a:spAutoFit/>
          </a:bodyPr>
          <a:lstStyle/>
          <a:p>
            <a:pPr algn="just"/>
            <a:r>
              <a:rPr lang="ru-RU" sz="2000" b="1" dirty="0" smtClean="0"/>
              <a:t>    Это был незаурядный и талантливый человек, который внес огромный вклад в развитие таких областей человеческого знания, как живопись, архитектура, математика, механика, многое другое. Несмотря на такое разнообразие интересов, Леонардо был специалистом в каждой из этих областей. Его страсть к познанию и экспериментам принесла свои плоды: изобретения и открытия да Винчи намного опередили свое время, многие из них были оценены и воплощены в жизнь только спустя столетия после его смерти.</a:t>
            </a:r>
            <a:endParaRPr lang="ru-RU" sz="2000" b="1" dirty="0"/>
          </a:p>
        </p:txBody>
      </p:sp>
      <p:sp>
        <p:nvSpPr>
          <p:cNvPr id="107521" name="Rectangle 1"/>
          <p:cNvSpPr>
            <a:spLocks noChangeArrowheads="1"/>
          </p:cNvSpPr>
          <p:nvPr/>
        </p:nvSpPr>
        <p:spPr bwMode="auto">
          <a:xfrm>
            <a:off x="179512" y="20539"/>
            <a:ext cx="4752528"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90500"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mj-lt"/>
                <a:ea typeface="Times New Roman" pitchFamily="18" charset="0"/>
                <a:cs typeface="Times New Roman" pitchFamily="18" charset="0"/>
              </a:rPr>
              <a:t>Ю81</a:t>
            </a:r>
            <a:r>
              <a:rPr lang="ru-RU" sz="2000" b="1" dirty="0" smtClean="0">
                <a:latin typeface="+mj-lt"/>
              </a:rPr>
              <a:t> </a:t>
            </a:r>
            <a:r>
              <a:rPr kumimoji="0" lang="ru-RU" sz="2000" b="1" i="0" u="none" strike="noStrike" cap="none" normalizeH="0" baseline="0" dirty="0" smtClean="0">
                <a:ln>
                  <a:noFill/>
                </a:ln>
                <a:solidFill>
                  <a:schemeClr val="tx1"/>
                </a:solidFill>
                <a:effectLst/>
                <a:latin typeface="+mj-lt"/>
                <a:ea typeface="Times New Roman" pitchFamily="18" charset="0"/>
                <a:cs typeface="Times New Roman" pitchFamily="18" charset="0"/>
              </a:rPr>
              <a:t>Богат, Е. М. </a:t>
            </a:r>
            <a:r>
              <a:rPr kumimoji="0" lang="ru-RU" sz="2000" b="1" i="0" u="none" strike="noStrike" cap="none" normalizeH="0" baseline="0" dirty="0" smtClean="0">
                <a:ln>
                  <a:noFill/>
                </a:ln>
                <a:solidFill>
                  <a:schemeClr val="tx1"/>
                </a:solidFill>
                <a:effectLst/>
                <a:latin typeface="+mj-lt"/>
                <a:ea typeface="Times New Roman" pitchFamily="18" charset="0"/>
              </a:rPr>
              <a:t>Мир Леонардо: </a:t>
            </a:r>
          </a:p>
          <a:p>
            <a:pPr marL="0" marR="0" lvl="0" indent="190500" algn="l" defTabSz="914400" rtl="0" eaLnBrk="1" fontAlgn="base" latinLnBrk="0" hangingPunct="1">
              <a:lnSpc>
                <a:spcPct val="100000"/>
              </a:lnSpc>
              <a:spcBef>
                <a:spcPct val="0"/>
              </a:spcBef>
              <a:spcAft>
                <a:spcPct val="0"/>
              </a:spcAft>
              <a:buClrTx/>
              <a:buSzTx/>
              <a:buFontTx/>
              <a:buNone/>
              <a:tabLst/>
            </a:pPr>
            <a:r>
              <a:rPr lang="ru-RU" sz="2000" b="1" dirty="0" smtClean="0">
                <a:latin typeface="+mj-lt"/>
                <a:ea typeface="Times New Roman" pitchFamily="18" charset="0"/>
                <a:cs typeface="Times New Roman" pitchFamily="18" charset="0"/>
              </a:rPr>
              <a:t>Б 73</a:t>
            </a:r>
            <a:r>
              <a:rPr lang="ru-RU" sz="2000" b="1" dirty="0" smtClean="0">
                <a:latin typeface="+mj-lt"/>
              </a:rPr>
              <a:t> </a:t>
            </a:r>
            <a:r>
              <a:rPr kumimoji="0" lang="ru-RU" sz="2000" b="1" i="0" u="none" strike="noStrike" cap="none" normalizeH="0" baseline="0" dirty="0" smtClean="0">
                <a:ln>
                  <a:noFill/>
                </a:ln>
                <a:solidFill>
                  <a:schemeClr val="tx1"/>
                </a:solidFill>
                <a:effectLst/>
                <a:latin typeface="+mj-lt"/>
                <a:ea typeface="Times New Roman" pitchFamily="18" charset="0"/>
              </a:rPr>
              <a:t>философский очерк в 2-х книгах. Кн. 2 / Е. М. Богат. - М. : Дет. лит., 1989. - 174 с.</a:t>
            </a:r>
            <a:r>
              <a:rPr kumimoji="0" lang="ru-RU" sz="2000" b="1" i="0" u="none" strike="noStrike" cap="none" normalizeH="0" baseline="0" dirty="0" smtClean="0">
                <a:ln>
                  <a:noFill/>
                </a:ln>
                <a:solidFill>
                  <a:schemeClr val="tx1"/>
                </a:solidFill>
                <a:effectLst/>
                <a:latin typeface="+mj-lt"/>
              </a:rPr>
              <a:t> </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Содержимое 3" descr="GE131_350A.jpg"/>
          <p:cNvPicPr>
            <a:picLocks noChangeAspect="1"/>
          </p:cNvPicPr>
          <p:nvPr/>
        </p:nvPicPr>
        <p:blipFill>
          <a:blip r:embed="rId2" cstate="print"/>
          <a:stretch>
            <a:fillRect/>
          </a:stretch>
        </p:blipFill>
        <p:spPr>
          <a:xfrm>
            <a:off x="0" y="0"/>
            <a:ext cx="9144000" cy="6858000"/>
          </a:xfrm>
          <a:prstGeom prst="rect">
            <a:avLst/>
          </a:prstGeom>
        </p:spPr>
      </p:pic>
      <p:sp>
        <p:nvSpPr>
          <p:cNvPr id="106497" name="Rectangle 1"/>
          <p:cNvSpPr>
            <a:spLocks noChangeArrowheads="1"/>
          </p:cNvSpPr>
          <p:nvPr/>
        </p:nvSpPr>
        <p:spPr bwMode="auto">
          <a:xfrm>
            <a:off x="0" y="-166057"/>
            <a:ext cx="4788024"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0" algn="just" fontAlgn="base">
              <a:lnSpc>
                <a:spcPct val="100000"/>
              </a:lnSpc>
              <a:spcBef>
                <a:spcPct val="0"/>
              </a:spcBef>
              <a:spcAft>
                <a:spcPct val="0"/>
              </a:spcAft>
              <a:buClrTx/>
              <a:buSzTx/>
              <a:buFontTx/>
              <a:buNone/>
              <a:tabLst/>
            </a:pPr>
            <a:endParaRPr lang="ru-RU" sz="2000" b="1" dirty="0" smtClean="0">
              <a:latin typeface="+mj-lt"/>
            </a:endParaRPr>
          </a:p>
          <a:p>
            <a:pPr marR="0" lvl="0" indent="0" algn="just" fontAlgn="base">
              <a:lnSpc>
                <a:spcPct val="100000"/>
              </a:lnSpc>
              <a:spcBef>
                <a:spcPct val="0"/>
              </a:spcBef>
              <a:spcAft>
                <a:spcPct val="0"/>
              </a:spcAft>
              <a:buClrTx/>
              <a:buSzTx/>
              <a:buFontTx/>
              <a:buNone/>
              <a:tabLst/>
            </a:pPr>
            <a:r>
              <a:rPr lang="ru-RU" sz="2000" b="1" dirty="0" smtClean="0">
                <a:latin typeface="+mj-lt"/>
              </a:rPr>
              <a:t>Щ1      50 кратких биографий мастеров </a:t>
            </a:r>
          </a:p>
          <a:p>
            <a:pPr marR="0" lvl="0" indent="0" algn="just" fontAlgn="base">
              <a:lnSpc>
                <a:spcPct val="100000"/>
              </a:lnSpc>
              <a:spcBef>
                <a:spcPct val="0"/>
              </a:spcBef>
              <a:spcAft>
                <a:spcPct val="0"/>
              </a:spcAft>
              <a:buClrTx/>
              <a:buSzTx/>
              <a:buFontTx/>
              <a:buNone/>
              <a:tabLst/>
            </a:pPr>
            <a:r>
              <a:rPr lang="ru-RU" sz="2000" b="1" dirty="0" smtClean="0">
                <a:latin typeface="+mj-lt"/>
              </a:rPr>
              <a:t>П99  западноевропейского искусства. - М. : Советский художник, 1968. - 315 с .</a:t>
            </a:r>
          </a:p>
        </p:txBody>
      </p:sp>
      <p:pic>
        <p:nvPicPr>
          <p:cNvPr id="106498" name="Picture 2" descr="C:\Documents and Settings\sorokina_an\Рабочий стол\скан для Лисавцовой Н.и\12 - 0016.jpg"/>
          <p:cNvPicPr>
            <a:picLocks noChangeAspect="1" noChangeArrowheads="1"/>
          </p:cNvPicPr>
          <p:nvPr/>
        </p:nvPicPr>
        <p:blipFill>
          <a:blip r:embed="rId3" cstate="print">
            <a:lum contrast="30000"/>
          </a:blip>
          <a:srcRect l="3794" r="20322" b="30764"/>
          <a:stretch>
            <a:fillRect/>
          </a:stretch>
        </p:blipFill>
        <p:spPr bwMode="auto">
          <a:xfrm>
            <a:off x="5004048" y="548680"/>
            <a:ext cx="3879639" cy="5644008"/>
          </a:xfrm>
          <a:prstGeom prst="rect">
            <a:avLst/>
          </a:prstGeom>
          <a:ln>
            <a:noFill/>
          </a:ln>
          <a:effectLst>
            <a:outerShdw blurRad="292100" dist="139700" dir="2700000" algn="tl" rotWithShape="0">
              <a:srgbClr val="333333">
                <a:alpha val="65000"/>
              </a:srgbClr>
            </a:outerShdw>
          </a:effectLst>
        </p:spPr>
      </p:pic>
      <p:sp>
        <p:nvSpPr>
          <p:cNvPr id="5" name="Прямоугольник 4"/>
          <p:cNvSpPr/>
          <p:nvPr/>
        </p:nvSpPr>
        <p:spPr>
          <a:xfrm>
            <a:off x="179512" y="1412776"/>
            <a:ext cx="4716016" cy="5016758"/>
          </a:xfrm>
          <a:prstGeom prst="rect">
            <a:avLst/>
          </a:prstGeom>
        </p:spPr>
        <p:txBody>
          <a:bodyPr wrap="square">
            <a:spAutoFit/>
          </a:bodyPr>
          <a:lstStyle/>
          <a:p>
            <a:pPr algn="just"/>
            <a:r>
              <a:rPr lang="ru-RU" sz="2000" b="1" dirty="0" smtClean="0"/>
              <a:t>     Данная книга, включает пятьдесят биографий крупнейших мастеров живописи и скульптуры разных стран. Излагая основные биографические данные, авторы стремились в то же время осветить творческий путь мастера и рассказать о своеобразии его таланта на примере разбора наиболее значительных, этапных произведений. Объем данной работы, естественно, ограничил круг стран и художников, поэтому в очерках освещено искусство представителей тех национальных художественных школ, которые играли ведущую роль на определенных этапах истории европейской культуры.</a:t>
            </a:r>
            <a:endParaRPr lang="ru-RU" sz="2000" b="1" dirty="0"/>
          </a:p>
        </p:txBody>
      </p:sp>
      <p:pic>
        <p:nvPicPr>
          <p:cNvPr id="6" name="Picture 3" descr="C:\Documents and Settings\sorokina_an\Рабочий стол\скан для Лисавцовой Н.и\12 - 0017.jpg"/>
          <p:cNvPicPr>
            <a:picLocks noChangeAspect="1" noChangeArrowheads="1"/>
          </p:cNvPicPr>
          <p:nvPr/>
        </p:nvPicPr>
        <p:blipFill>
          <a:blip r:embed="rId4" cstate="print">
            <a:lum bright="-30000" contrast="40000"/>
          </a:blip>
          <a:srcRect l="27082" t="35466" r="13332" b="10362"/>
          <a:stretch>
            <a:fillRect/>
          </a:stretch>
        </p:blipFill>
        <p:spPr bwMode="auto">
          <a:xfrm>
            <a:off x="4932040" y="2975773"/>
            <a:ext cx="2736304" cy="362157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Содержимое 3" descr="GE131_350A.jpg"/>
          <p:cNvPicPr>
            <a:picLocks noChangeAspect="1"/>
          </p:cNvPicPr>
          <p:nvPr/>
        </p:nvPicPr>
        <p:blipFill>
          <a:blip r:embed="rId2" cstate="print"/>
          <a:stretch>
            <a:fillRect/>
          </a:stretch>
        </p:blipFill>
        <p:spPr>
          <a:xfrm>
            <a:off x="0" y="0"/>
            <a:ext cx="9144000" cy="6858000"/>
          </a:xfrm>
          <a:prstGeom prst="rect">
            <a:avLst/>
          </a:prstGeom>
          <a:ln>
            <a:noFill/>
          </a:ln>
          <a:effectLst>
            <a:outerShdw blurRad="292100" dist="139700" dir="2700000" algn="tl" rotWithShape="0">
              <a:srgbClr val="333333">
                <a:alpha val="65000"/>
              </a:srgbClr>
            </a:outerShdw>
          </a:effectLst>
        </p:spPr>
      </p:pic>
      <p:sp>
        <p:nvSpPr>
          <p:cNvPr id="3" name="Прямоугольник 2"/>
          <p:cNvSpPr/>
          <p:nvPr/>
        </p:nvSpPr>
        <p:spPr>
          <a:xfrm>
            <a:off x="107504" y="1268760"/>
            <a:ext cx="4572000" cy="5016758"/>
          </a:xfrm>
          <a:prstGeom prst="rect">
            <a:avLst/>
          </a:prstGeom>
        </p:spPr>
        <p:txBody>
          <a:bodyPr wrap="square">
            <a:spAutoFit/>
          </a:bodyPr>
          <a:lstStyle/>
          <a:p>
            <a:pPr algn="just"/>
            <a:r>
              <a:rPr lang="ru-RU" sz="2000" b="1" dirty="0" smtClean="0"/>
              <a:t>    Первый том включает в себя интересные рассказы о замечательных мастерах зарубежного искусства - Леонардо да Винчи, Эль Греко, Рембрандте, Делакруа, Домье, Мане и других.</a:t>
            </a:r>
          </a:p>
          <a:p>
            <a:pPr algn="just"/>
            <a:r>
              <a:rPr lang="ru-RU" sz="2000" b="1" dirty="0" smtClean="0"/>
              <a:t>   Автор, указывает, что Пьеро да Винчи распознал талант своего сына. Однажды он привез показать наивные рисунки сына великому Верроккио. В них чувствовалась такая зоркость глаза и твердость руки, что работы поразили мастера. Но откуда было знать маститому живописцу, какого демона он извлек из маленького местечка Винчи в 1466 году.</a:t>
            </a:r>
            <a:endParaRPr lang="ru-RU" sz="2000" b="1" dirty="0"/>
          </a:p>
        </p:txBody>
      </p:sp>
      <p:sp>
        <p:nvSpPr>
          <p:cNvPr id="105473" name="Rectangle 1"/>
          <p:cNvSpPr>
            <a:spLocks noChangeArrowheads="1"/>
          </p:cNvSpPr>
          <p:nvPr/>
        </p:nvSpPr>
        <p:spPr bwMode="auto">
          <a:xfrm>
            <a:off x="35496" y="13395"/>
            <a:ext cx="468052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190500" fontAlgn="base">
              <a:spcBef>
                <a:spcPct val="0"/>
              </a:spcBef>
              <a:spcAft>
                <a:spcPct val="0"/>
              </a:spcAft>
            </a:pPr>
            <a:r>
              <a:rPr kumimoji="0" lang="ru-RU" sz="2000" b="1" i="0" u="none" strike="noStrike" cap="none" normalizeH="0" baseline="0" dirty="0" smtClean="0">
                <a:ln>
                  <a:noFill/>
                </a:ln>
                <a:solidFill>
                  <a:schemeClr val="tx1"/>
                </a:solidFill>
                <a:effectLst/>
                <a:latin typeface="+mj-lt"/>
                <a:ea typeface="Times New Roman" pitchFamily="18" charset="0"/>
                <a:cs typeface="Times New Roman" pitchFamily="18" charset="0"/>
              </a:rPr>
              <a:t>Щ14  Долгополов, И. В. </a:t>
            </a:r>
            <a:r>
              <a:rPr kumimoji="0" lang="ru-RU" sz="2000" b="1" i="0" u="none" strike="noStrike" cap="none" normalizeH="0" baseline="0" dirty="0" smtClean="0">
                <a:ln>
                  <a:noFill/>
                </a:ln>
                <a:solidFill>
                  <a:schemeClr val="tx1"/>
                </a:solidFill>
                <a:effectLst/>
                <a:latin typeface="+mj-lt"/>
                <a:ea typeface="Times New Roman" pitchFamily="18" charset="0"/>
              </a:rPr>
              <a:t>Мастера и </a:t>
            </a:r>
          </a:p>
          <a:p>
            <a:pPr lvl="0" indent="190500" fontAlgn="base">
              <a:spcBef>
                <a:spcPct val="0"/>
              </a:spcBef>
              <a:spcAft>
                <a:spcPct val="0"/>
              </a:spcAft>
            </a:pPr>
            <a:r>
              <a:rPr lang="ru-RU" sz="2000" b="1" dirty="0" smtClean="0">
                <a:latin typeface="+mj-lt"/>
                <a:ea typeface="Times New Roman" pitchFamily="18" charset="0"/>
                <a:cs typeface="Times New Roman" pitchFamily="18" charset="0"/>
              </a:rPr>
              <a:t>Д 64</a:t>
            </a:r>
            <a:r>
              <a:rPr lang="ru-RU" sz="2000" b="1" dirty="0" smtClean="0">
                <a:latin typeface="+mj-lt"/>
              </a:rPr>
              <a:t>   </a:t>
            </a:r>
            <a:r>
              <a:rPr kumimoji="0" lang="ru-RU" sz="2000" b="1" i="0" u="none" strike="noStrike" cap="none" normalizeH="0" baseline="0" dirty="0" smtClean="0">
                <a:ln>
                  <a:noFill/>
                </a:ln>
                <a:solidFill>
                  <a:schemeClr val="tx1"/>
                </a:solidFill>
                <a:effectLst/>
                <a:latin typeface="+mj-lt"/>
                <a:ea typeface="Times New Roman" pitchFamily="18" charset="0"/>
              </a:rPr>
              <a:t>шедевры. В 3-х т. Т. 1 / И. В.  Долгополов. - М. : Изобразительное искусство, 1986. - 720 с.</a:t>
            </a:r>
            <a:endParaRPr kumimoji="0" lang="ru-RU" sz="2000" b="1" i="0" u="none" strike="noStrike" cap="none" normalizeH="0" baseline="0" dirty="0" smtClean="0">
              <a:ln>
                <a:noFill/>
              </a:ln>
              <a:solidFill>
                <a:schemeClr val="tx1"/>
              </a:solidFill>
              <a:effectLst/>
              <a:latin typeface="+mj-lt"/>
            </a:endParaRPr>
          </a:p>
        </p:txBody>
      </p:sp>
      <p:pic>
        <p:nvPicPr>
          <p:cNvPr id="105474" name="Picture 2" descr="C:\Documents and Settings\sorokina_an\Рабочий стол\скан для Лисавцовой Н.и\12 - 0014.jpg"/>
          <p:cNvPicPr>
            <a:picLocks noChangeAspect="1" noChangeArrowheads="1"/>
          </p:cNvPicPr>
          <p:nvPr/>
        </p:nvPicPr>
        <p:blipFill>
          <a:blip r:embed="rId3" cstate="print">
            <a:lum contrast="40000"/>
          </a:blip>
          <a:srcRect l="11433" r="29029" b="43533"/>
          <a:stretch>
            <a:fillRect/>
          </a:stretch>
        </p:blipFill>
        <p:spPr bwMode="auto">
          <a:xfrm>
            <a:off x="5148064" y="800002"/>
            <a:ext cx="3816424" cy="5712172"/>
          </a:xfrm>
          <a:prstGeom prst="rect">
            <a:avLst/>
          </a:prstGeom>
          <a:ln>
            <a:noFill/>
          </a:ln>
          <a:effectLst>
            <a:outerShdw blurRad="292100" dist="139700" dir="2700000" algn="tl" rotWithShape="0">
              <a:srgbClr val="333333">
                <a:alpha val="65000"/>
              </a:srgbClr>
            </a:outerShdw>
          </a:effectLst>
        </p:spPr>
      </p:pic>
      <p:pic>
        <p:nvPicPr>
          <p:cNvPr id="7" name="Picture 2" descr="C:\Documents and Settings\sorokina_an\Рабочий стол\скан для Лисавцовой Н.и\12 - 0015.jpg"/>
          <p:cNvPicPr>
            <a:picLocks noChangeAspect="1" noChangeArrowheads="1"/>
          </p:cNvPicPr>
          <p:nvPr/>
        </p:nvPicPr>
        <p:blipFill>
          <a:blip r:embed="rId4" cstate="print">
            <a:lum bright="-40000" contrast="40000"/>
          </a:blip>
          <a:srcRect l="24366" t="8918" r="5140" b="24134"/>
          <a:stretch>
            <a:fillRect/>
          </a:stretch>
        </p:blipFill>
        <p:spPr bwMode="auto">
          <a:xfrm>
            <a:off x="5292080" y="1628800"/>
            <a:ext cx="3600400" cy="273630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Содержимое 3" descr="GE131_350A.jpg"/>
          <p:cNvPicPr>
            <a:picLocks noChangeAspect="1"/>
          </p:cNvPicPr>
          <p:nvPr/>
        </p:nvPicPr>
        <p:blipFill>
          <a:blip r:embed="rId3" cstate="print"/>
          <a:stretch>
            <a:fillRect/>
          </a:stretch>
        </p:blipFill>
        <p:spPr>
          <a:xfrm>
            <a:off x="0" y="0"/>
            <a:ext cx="9144000" cy="6858000"/>
          </a:xfrm>
          <a:prstGeom prst="rect">
            <a:avLst/>
          </a:prstGeom>
        </p:spPr>
      </p:pic>
      <p:pic>
        <p:nvPicPr>
          <p:cNvPr id="4" name="Picture 2" descr="C:\Documents and Settings\sorokina_an\Рабочий стол\скан для Лисавцовой Н.и\12 - 0009.jpg"/>
          <p:cNvPicPr>
            <a:picLocks noChangeAspect="1" noChangeArrowheads="1"/>
          </p:cNvPicPr>
          <p:nvPr/>
        </p:nvPicPr>
        <p:blipFill>
          <a:blip r:embed="rId4" cstate="print">
            <a:lum bright="10000" contrast="40000"/>
          </a:blip>
          <a:srcRect l="16644" t="23734" r="9996" b="140"/>
          <a:stretch>
            <a:fillRect/>
          </a:stretch>
        </p:blipFill>
        <p:spPr bwMode="auto">
          <a:xfrm rot="10800000">
            <a:off x="5508104" y="836711"/>
            <a:ext cx="3456383" cy="5184573"/>
          </a:xfrm>
          <a:prstGeom prst="rect">
            <a:avLst/>
          </a:prstGeom>
          <a:ln>
            <a:noFill/>
          </a:ln>
          <a:effectLst>
            <a:outerShdw blurRad="292100" dist="139700" dir="2700000" algn="tl" rotWithShape="0">
              <a:srgbClr val="333333">
                <a:alpha val="65000"/>
              </a:srgbClr>
            </a:outerShdw>
          </a:effectLst>
        </p:spPr>
      </p:pic>
      <p:sp>
        <p:nvSpPr>
          <p:cNvPr id="5" name="Прямоугольник 4"/>
          <p:cNvSpPr/>
          <p:nvPr/>
        </p:nvSpPr>
        <p:spPr>
          <a:xfrm>
            <a:off x="179512" y="0"/>
            <a:ext cx="5472608" cy="1015663"/>
          </a:xfrm>
          <a:prstGeom prst="rect">
            <a:avLst/>
          </a:prstGeom>
        </p:spPr>
        <p:txBody>
          <a:bodyPr wrap="square">
            <a:spAutoFit/>
          </a:bodyPr>
          <a:lstStyle/>
          <a:p>
            <a:r>
              <a:rPr lang="ru-RU" sz="2000" b="1" dirty="0" smtClean="0">
                <a:latin typeface="+mj-lt"/>
              </a:rPr>
              <a:t>Щ03  Базен, Ж.  История истории искусства : Б17 от Вазари до наших дней / Ж. Базен. - М. : «Прогресс», «Культура», 1995. - 528 с. </a:t>
            </a:r>
            <a:endParaRPr lang="ru-RU" sz="2000" dirty="0">
              <a:latin typeface="+mj-lt"/>
            </a:endParaRPr>
          </a:p>
        </p:txBody>
      </p:sp>
      <p:sp>
        <p:nvSpPr>
          <p:cNvPr id="6" name="Прямоугольник 5"/>
          <p:cNvSpPr/>
          <p:nvPr/>
        </p:nvSpPr>
        <p:spPr>
          <a:xfrm>
            <a:off x="323528" y="1056793"/>
            <a:ext cx="4968552" cy="5324535"/>
          </a:xfrm>
          <a:prstGeom prst="rect">
            <a:avLst/>
          </a:prstGeom>
        </p:spPr>
        <p:txBody>
          <a:bodyPr wrap="square">
            <a:spAutoFit/>
          </a:bodyPr>
          <a:lstStyle/>
          <a:p>
            <a:pPr algn="just"/>
            <a:r>
              <a:rPr lang="ru-RU" sz="2000" b="1" dirty="0" smtClean="0"/>
              <a:t>      Автор  книги  прослеживает, когда и почему в западной цивилизации возникла идея ретроспективного анализа художественного творчества, выявляет роль и взаимодействие искусства с другими сферами знания и с обществом, с помощью каких познавательных средств искусствоведы и историки искусства пытались раскрыть тайны прекрасного, его эстетические, общечеловеческие и национальные формы. </a:t>
            </a:r>
          </a:p>
          <a:p>
            <a:pPr algn="just"/>
            <a:r>
              <a:rPr lang="ru-RU" sz="2000" b="1" dirty="0" smtClean="0"/>
              <a:t>     Книга Ж. Базена обращена не только к специалистам. Она написана ярким, захватывающим языком, в доступной форме воспроизводит знания, которые помогут всем интересующимся постичь природу искусства.</a:t>
            </a:r>
            <a:endParaRPr lang="ru-RU" sz="2000" b="1" dirty="0"/>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Содержимое 3" descr="GE131_350A.jpg"/>
          <p:cNvPicPr>
            <a:picLocks noChangeAspect="1"/>
          </p:cNvPicPr>
          <p:nvPr/>
        </p:nvPicPr>
        <p:blipFill>
          <a:blip r:embed="rId2" cstate="print"/>
          <a:stretch>
            <a:fillRect/>
          </a:stretch>
        </p:blipFill>
        <p:spPr>
          <a:xfrm>
            <a:off x="0" y="0"/>
            <a:ext cx="9144000" cy="6858000"/>
          </a:xfrm>
          <a:prstGeom prst="rect">
            <a:avLst/>
          </a:prstGeom>
        </p:spPr>
      </p:pic>
      <p:pic>
        <p:nvPicPr>
          <p:cNvPr id="3" name="Picture 2" descr="C:\Documents and Settings\sorokina_an\Рабочий стол\скан для Лисавцовой Н.и\12 - 0018.jpg"/>
          <p:cNvPicPr>
            <a:picLocks noChangeAspect="1" noChangeArrowheads="1"/>
          </p:cNvPicPr>
          <p:nvPr/>
        </p:nvPicPr>
        <p:blipFill>
          <a:blip r:embed="rId3" cstate="print">
            <a:lum bright="-10000" contrast="30000"/>
          </a:blip>
          <a:srcRect l="21130" t="3410" b="17817"/>
          <a:stretch>
            <a:fillRect/>
          </a:stretch>
        </p:blipFill>
        <p:spPr bwMode="auto">
          <a:xfrm rot="16200000">
            <a:off x="4341494" y="1038254"/>
            <a:ext cx="5645588" cy="3744416"/>
          </a:xfrm>
          <a:prstGeom prst="rect">
            <a:avLst/>
          </a:prstGeom>
          <a:noFill/>
        </p:spPr>
      </p:pic>
      <p:pic>
        <p:nvPicPr>
          <p:cNvPr id="4" name="Picture 3" descr="C:\Documents and Settings\sorokina_an\Рабочий стол\скан для Лисавцовой Н.и\12 - 0019.jpg"/>
          <p:cNvPicPr>
            <a:picLocks noChangeAspect="1" noChangeArrowheads="1"/>
          </p:cNvPicPr>
          <p:nvPr/>
        </p:nvPicPr>
        <p:blipFill>
          <a:blip r:embed="rId4" cstate="print">
            <a:lum bright="-10000" contrast="10000"/>
          </a:blip>
          <a:srcRect l="20595" t="21768" r="10161" b="2275"/>
          <a:stretch>
            <a:fillRect/>
          </a:stretch>
        </p:blipFill>
        <p:spPr bwMode="auto">
          <a:xfrm>
            <a:off x="5364088" y="3140968"/>
            <a:ext cx="2325922" cy="3600400"/>
          </a:xfrm>
          <a:prstGeom prst="rect">
            <a:avLst/>
          </a:prstGeom>
          <a:ln>
            <a:noFill/>
          </a:ln>
          <a:effectLst>
            <a:outerShdw blurRad="292100" dist="139700" dir="2700000" algn="tl" rotWithShape="0">
              <a:srgbClr val="333333">
                <a:alpha val="65000"/>
              </a:srgbClr>
            </a:outerShdw>
          </a:effectLst>
        </p:spPr>
      </p:pic>
      <p:sp>
        <p:nvSpPr>
          <p:cNvPr id="5" name="Прямоугольник 4"/>
          <p:cNvSpPr/>
          <p:nvPr/>
        </p:nvSpPr>
        <p:spPr>
          <a:xfrm>
            <a:off x="179512" y="0"/>
            <a:ext cx="4572000" cy="1015663"/>
          </a:xfrm>
          <a:prstGeom prst="rect">
            <a:avLst/>
          </a:prstGeom>
        </p:spPr>
        <p:txBody>
          <a:bodyPr wrap="square">
            <a:spAutoFit/>
          </a:bodyPr>
          <a:lstStyle/>
          <a:p>
            <a:r>
              <a:rPr lang="ru-RU" sz="2000" b="1" dirty="0" smtClean="0">
                <a:latin typeface="+mj-lt"/>
              </a:rPr>
              <a:t>Щ03 Гнедич, П. П. История искусств с </a:t>
            </a:r>
          </a:p>
          <a:p>
            <a:r>
              <a:rPr lang="ru-RU" sz="2000" b="1" dirty="0" smtClean="0">
                <a:latin typeface="+mj-lt"/>
              </a:rPr>
              <a:t>Г56  древнейших времен / П. П. Гнедич. - М. : Летопись-М, 2000. - 479 с.</a:t>
            </a:r>
            <a:endParaRPr lang="ru-RU" sz="2000" b="1" dirty="0">
              <a:latin typeface="+mj-lt"/>
            </a:endParaRPr>
          </a:p>
        </p:txBody>
      </p:sp>
      <p:sp>
        <p:nvSpPr>
          <p:cNvPr id="6" name="Прямоугольник 5"/>
          <p:cNvSpPr/>
          <p:nvPr/>
        </p:nvSpPr>
        <p:spPr>
          <a:xfrm>
            <a:off x="179512" y="980728"/>
            <a:ext cx="4932040" cy="5632311"/>
          </a:xfrm>
          <a:prstGeom prst="rect">
            <a:avLst/>
          </a:prstGeom>
        </p:spPr>
        <p:txBody>
          <a:bodyPr wrap="square">
            <a:spAutoFit/>
          </a:bodyPr>
          <a:lstStyle/>
          <a:p>
            <a:pPr algn="just"/>
            <a:r>
              <a:rPr lang="ru-RU" sz="2000" b="1" dirty="0" smtClean="0"/>
              <a:t>    Настоящая книга - это первая попытка дать на русском языке, в живом и сжатом изложении, картину общего хода развития искусств с древнейших времен до наших дней. </a:t>
            </a:r>
          </a:p>
          <a:p>
            <a:pPr algn="just"/>
            <a:r>
              <a:rPr lang="ru-RU" sz="2000" b="1" dirty="0" smtClean="0"/>
              <a:t>Творчество Леонардо да Винчи подвело итог достижениям XV в. и открыло новый этап в развитии итальянского искусства - Высокое Возрождение. До наших дней дошло немногим более десятка живописных произведений великого мастера, рассеянных по музеям разных стран. Две картины Леонардо да Винчи хранятся в Государственном Эрмитаже. Автором книги представлено всемирное искусство разных направлений: архитектура, иероглифы и стенопись, живопись, мосты, иконопись и др.</a:t>
            </a:r>
            <a:endParaRPr lang="ru-RU" sz="2000" b="1" dirty="0"/>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Содержимое 3" descr="GE131_350A.jpg"/>
          <p:cNvPicPr>
            <a:picLocks noChangeAspect="1"/>
          </p:cNvPicPr>
          <p:nvPr/>
        </p:nvPicPr>
        <p:blipFill>
          <a:blip r:embed="rId2" cstate="print"/>
          <a:stretch>
            <a:fillRect/>
          </a:stretch>
        </p:blipFill>
        <p:spPr>
          <a:xfrm>
            <a:off x="-36512" y="0"/>
            <a:ext cx="9144000" cy="6858000"/>
          </a:xfrm>
          <a:prstGeom prst="rect">
            <a:avLst/>
          </a:prstGeom>
        </p:spPr>
      </p:pic>
      <p:pic>
        <p:nvPicPr>
          <p:cNvPr id="81921" name="Picture 1" descr="C:\Documents and Settings\sorokina_an\Рабочий стол\скан для Лисавцовой Н.и\12 - 0029.jpg"/>
          <p:cNvPicPr>
            <a:picLocks noChangeAspect="1" noChangeArrowheads="1"/>
          </p:cNvPicPr>
          <p:nvPr/>
        </p:nvPicPr>
        <p:blipFill>
          <a:blip r:embed="rId3" cstate="print">
            <a:lum bright="-10000" contrast="30000"/>
          </a:blip>
          <a:srcRect l="12324"/>
          <a:stretch>
            <a:fillRect/>
          </a:stretch>
        </p:blipFill>
        <p:spPr bwMode="auto">
          <a:xfrm>
            <a:off x="5220072" y="980728"/>
            <a:ext cx="3707904" cy="49685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Прямоугольник 3"/>
          <p:cNvSpPr/>
          <p:nvPr/>
        </p:nvSpPr>
        <p:spPr>
          <a:xfrm>
            <a:off x="251520" y="0"/>
            <a:ext cx="4644008" cy="1015663"/>
          </a:xfrm>
          <a:prstGeom prst="rect">
            <a:avLst/>
          </a:prstGeom>
        </p:spPr>
        <p:txBody>
          <a:bodyPr wrap="square">
            <a:spAutoFit/>
          </a:bodyPr>
          <a:lstStyle/>
          <a:p>
            <a:r>
              <a:rPr lang="ru-RU" sz="2000" b="1" dirty="0" smtClean="0">
                <a:latin typeface="+mj-lt"/>
              </a:rPr>
              <a:t>Щ14 Камминг, Р.  Живопись / Р. </a:t>
            </a:r>
          </a:p>
          <a:p>
            <a:r>
              <a:rPr lang="ru-RU" sz="2000" b="1" dirty="0" smtClean="0">
                <a:latin typeface="+mj-lt"/>
              </a:rPr>
              <a:t>К18  Камминг. - М. : Дорлинг Киндерсли, 2000. - 104 с. </a:t>
            </a:r>
            <a:endParaRPr lang="ru-RU" sz="2000" b="1" dirty="0">
              <a:latin typeface="+mj-lt"/>
            </a:endParaRPr>
          </a:p>
        </p:txBody>
      </p:sp>
      <p:sp>
        <p:nvSpPr>
          <p:cNvPr id="5" name="Прямоугольник 4"/>
          <p:cNvSpPr/>
          <p:nvPr/>
        </p:nvSpPr>
        <p:spPr>
          <a:xfrm>
            <a:off x="179512" y="980728"/>
            <a:ext cx="4896544" cy="5632311"/>
          </a:xfrm>
          <a:prstGeom prst="rect">
            <a:avLst/>
          </a:prstGeom>
        </p:spPr>
        <p:txBody>
          <a:bodyPr wrap="square">
            <a:spAutoFit/>
          </a:bodyPr>
          <a:lstStyle/>
          <a:p>
            <a:pPr algn="just"/>
            <a:r>
              <a:rPr lang="ru-RU" sz="2000" b="1" dirty="0" smtClean="0"/>
              <a:t>   Сорок пять шедевров западноевропейской живописи в великолепных репродукциях с детальными пояснениями. Подробные комментарии помогут постичь замысел художника и понять особенности его воплощения. Из альбома можно многое узнать об авторах шедевров, их времени и жизненном пути. Произведения расположены в хронологическом порядке, что позволяет наглядно проследить развитие западноевропейского искусства от готики к Ренессансу, далее к эпохе Романтизма, вплоть до модернизма 20 века. Большой формат репродукций дает возможность рассмотреть прославленные творения лучше, чем в музее.</a:t>
            </a:r>
            <a:endParaRPr lang="ru-RU" sz="2000" b="1" dirty="0"/>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GE131_350A.jpg"/>
          <p:cNvPicPr>
            <a:picLocks noGrp="1" noChangeAspect="1"/>
          </p:cNvPicPr>
          <p:nvPr>
            <p:ph idx="1"/>
          </p:nvPr>
        </p:nvPicPr>
        <p:blipFill>
          <a:blip r:embed="rId2" cstate="print"/>
          <a:stretch>
            <a:fillRect/>
          </a:stretch>
        </p:blipFill>
        <p:spPr>
          <a:xfrm flipV="1">
            <a:off x="0" y="-315416"/>
            <a:ext cx="9144000" cy="7173416"/>
          </a:xfrm>
          <a:prstGeom prst="rect">
            <a:avLst/>
          </a:prstGeom>
          <a:ln>
            <a:noFill/>
          </a:ln>
          <a:effectLst>
            <a:outerShdw blurRad="292100" dist="139700" dir="2700000" algn="tl" rotWithShape="0">
              <a:srgbClr val="333333">
                <a:alpha val="65000"/>
              </a:srgbClr>
            </a:outerShdw>
          </a:effectLst>
        </p:spPr>
      </p:pic>
      <p:sp>
        <p:nvSpPr>
          <p:cNvPr id="2" name="Заголовок 1"/>
          <p:cNvSpPr>
            <a:spLocks noGrp="1"/>
          </p:cNvSpPr>
          <p:nvPr>
            <p:ph type="title"/>
          </p:nvPr>
        </p:nvSpPr>
        <p:spPr>
          <a:xfrm>
            <a:off x="251520" y="0"/>
            <a:ext cx="8640960" cy="6597352"/>
          </a:xfrm>
        </p:spPr>
        <p:txBody>
          <a:bodyPr>
            <a:noAutofit/>
          </a:bodyPr>
          <a:lstStyle/>
          <a:p>
            <a:pPr algn="just"/>
            <a:r>
              <a:rPr lang="ru-RU" sz="2800" b="1" dirty="0" smtClean="0">
                <a:solidFill>
                  <a:schemeClr val="tx1">
                    <a:lumMod val="95000"/>
                    <a:lumOff val="5000"/>
                  </a:schemeClr>
                </a:solidFill>
                <a:latin typeface="Times New Roman" pitchFamily="18" charset="0"/>
                <a:ea typeface="+mn-ea"/>
                <a:cs typeface="Times New Roman" pitchFamily="18" charset="0"/>
              </a:rPr>
              <a:t>    </a:t>
            </a:r>
            <a:r>
              <a:rPr lang="ru-RU" sz="2800" b="1" dirty="0" smtClean="0">
                <a:ln>
                  <a:solidFill>
                    <a:sysClr val="windowText" lastClr="000000"/>
                  </a:solidFill>
                </a:ln>
              </a:rPr>
              <a:t>Великий итальянский живописец, скульптор, ученый и изобретатель. Его имя стало символом целой эпохи в истории не только Италии, но и всей мировой культуры. Помимо картин и скульптур, Леонардо оставил потомкам труды по теории живописи, механики, геологии, медицине, военному делу, литературе и строительству, оптике и географии, математике и космологии. Он был истинным «человеком Возрождения».</a:t>
            </a:r>
            <a:r>
              <a:rPr lang="en-US" sz="2800" b="1" dirty="0" smtClean="0">
                <a:ln>
                  <a:solidFill>
                    <a:sysClr val="windowText" lastClr="000000"/>
                  </a:solidFill>
                </a:ln>
              </a:rPr>
              <a:t> </a:t>
            </a:r>
            <a:r>
              <a:rPr lang="ru-RU" sz="2800" b="1" dirty="0" smtClean="0">
                <a:ln>
                  <a:solidFill>
                    <a:sysClr val="windowText" lastClr="000000"/>
                  </a:solidFill>
                </a:ln>
              </a:rPr>
              <a:t>Многие века отделяют нас от времени,  в котором жил и творил  гениальный итальянец. О нем мы судим по немногим дошедшим до нас бессмертным творениям, ставшим достоянием и гордостью всего человечества. </a:t>
            </a:r>
            <a:endParaRPr lang="ru-RU" sz="2800" b="1" dirty="0">
              <a:ln>
                <a:solidFill>
                  <a:sysClr val="windowText" lastClr="000000"/>
                </a:solidFill>
              </a:ln>
            </a:endParaRP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Содержимое 3" descr="GE131_350A.jpg"/>
          <p:cNvPicPr>
            <a:picLocks noChangeAspect="1"/>
          </p:cNvPicPr>
          <p:nvPr/>
        </p:nvPicPr>
        <p:blipFill>
          <a:blip r:embed="rId2" cstate="print"/>
          <a:stretch>
            <a:fillRect/>
          </a:stretch>
        </p:blipFill>
        <p:spPr>
          <a:xfrm>
            <a:off x="0" y="0"/>
            <a:ext cx="9144000" cy="6858000"/>
          </a:xfrm>
          <a:prstGeom prst="rect">
            <a:avLst/>
          </a:prstGeom>
        </p:spPr>
      </p:pic>
      <p:sp>
        <p:nvSpPr>
          <p:cNvPr id="3" name="Прямоугольник 2"/>
          <p:cNvSpPr/>
          <p:nvPr/>
        </p:nvSpPr>
        <p:spPr>
          <a:xfrm>
            <a:off x="251520" y="260648"/>
            <a:ext cx="4644008" cy="1015663"/>
          </a:xfrm>
          <a:prstGeom prst="rect">
            <a:avLst/>
          </a:prstGeom>
        </p:spPr>
        <p:txBody>
          <a:bodyPr wrap="square">
            <a:spAutoFit/>
          </a:bodyPr>
          <a:lstStyle/>
          <a:p>
            <a:r>
              <a:rPr lang="ru-RU" sz="2000" b="1" dirty="0" smtClean="0">
                <a:latin typeface="+mj-lt"/>
              </a:rPr>
              <a:t>Ю93 Фрейд  З.  Психоанализ и </a:t>
            </a:r>
          </a:p>
          <a:p>
            <a:r>
              <a:rPr lang="ru-RU" sz="2000" b="1" dirty="0" smtClean="0">
                <a:latin typeface="+mj-lt"/>
              </a:rPr>
              <a:t>Ф86 культура. Леонардо да Винчи / Фрейд.З. - СПб. : Алтейя, 2000. - 296 с. </a:t>
            </a:r>
            <a:endParaRPr lang="ru-RU" sz="2000" b="1" dirty="0">
              <a:latin typeface="+mj-lt"/>
            </a:endParaRPr>
          </a:p>
        </p:txBody>
      </p:sp>
      <p:sp>
        <p:nvSpPr>
          <p:cNvPr id="4" name="Прямоугольник 3"/>
          <p:cNvSpPr/>
          <p:nvPr/>
        </p:nvSpPr>
        <p:spPr>
          <a:xfrm>
            <a:off x="179512" y="1484784"/>
            <a:ext cx="4572000" cy="4514443"/>
          </a:xfrm>
          <a:prstGeom prst="rect">
            <a:avLst/>
          </a:prstGeom>
        </p:spPr>
        <p:txBody>
          <a:bodyPr wrap="square">
            <a:spAutoFit/>
          </a:bodyPr>
          <a:lstStyle/>
          <a:p>
            <a:pPr algn="just"/>
            <a:r>
              <a:rPr lang="ru-RU" sz="2000" b="1" dirty="0" smtClean="0"/>
              <a:t>   В сборнике произведений всемирно известного австрийского врача и мыслителя Зигмунда Фрейда включены работы, связанные общей темой - психоанализом художественного творчества. Фрейд дает оригинальные интерпретации шедевров Леонардо да Винчи, Микеланджело, Ф. М. Достоевского, выявляя в них ключевые фигуры авторского бессознательного, подлежащего рационализации и научно-философскому осмыслению.</a:t>
            </a:r>
            <a:r>
              <a:rPr lang="ru-RU" dirty="0" smtClean="0"/>
              <a:t/>
            </a:r>
            <a:br>
              <a:rPr lang="ru-RU" dirty="0" smtClean="0"/>
            </a:br>
            <a:endParaRPr lang="ru-RU" dirty="0"/>
          </a:p>
        </p:txBody>
      </p:sp>
      <p:pic>
        <p:nvPicPr>
          <p:cNvPr id="80898" name="Picture 2" descr="http://www.lib.nizhgma.ru/_resources/directory/111/common/08.jpg"/>
          <p:cNvPicPr>
            <a:picLocks noChangeAspect="1" noChangeArrowheads="1"/>
          </p:cNvPicPr>
          <p:nvPr/>
        </p:nvPicPr>
        <p:blipFill>
          <a:blip r:embed="rId3" cstate="print">
            <a:lum bright="20000" contrast="40000"/>
          </a:blip>
          <a:srcRect/>
          <a:stretch>
            <a:fillRect/>
          </a:stretch>
        </p:blipFill>
        <p:spPr bwMode="auto">
          <a:xfrm>
            <a:off x="5292080" y="908720"/>
            <a:ext cx="3384376" cy="482453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Содержимое 3" descr="GE131_350A.jpg"/>
          <p:cNvPicPr>
            <a:picLocks noChangeAspect="1"/>
          </p:cNvPicPr>
          <p:nvPr/>
        </p:nvPicPr>
        <p:blipFill>
          <a:blip r:embed="rId2" cstate="print"/>
          <a:stretch>
            <a:fillRect/>
          </a:stretch>
        </p:blipFill>
        <p:spPr>
          <a:xfrm>
            <a:off x="0" y="0"/>
            <a:ext cx="9144000" cy="6858000"/>
          </a:xfrm>
          <a:prstGeom prst="rect">
            <a:avLst/>
          </a:prstGeom>
        </p:spPr>
      </p:pic>
      <p:pic>
        <p:nvPicPr>
          <p:cNvPr id="3" name="Picture 1" descr="C:\Documents and Settings\sorokina_an\Рабочий стол\скан для Лисавцовой Н.и\12 - 0028.jpg"/>
          <p:cNvPicPr>
            <a:picLocks noChangeAspect="1" noChangeArrowheads="1"/>
          </p:cNvPicPr>
          <p:nvPr/>
        </p:nvPicPr>
        <p:blipFill>
          <a:blip r:embed="rId3" cstate="print"/>
          <a:srcRect l="2514" t="901" r="4393" b="13008"/>
          <a:stretch>
            <a:fillRect/>
          </a:stretch>
        </p:blipFill>
        <p:spPr bwMode="auto">
          <a:xfrm>
            <a:off x="5292080" y="764704"/>
            <a:ext cx="3630367" cy="5211960"/>
          </a:xfrm>
          <a:prstGeom prst="rect">
            <a:avLst/>
          </a:prstGeom>
          <a:noFill/>
        </p:spPr>
      </p:pic>
      <p:sp>
        <p:nvSpPr>
          <p:cNvPr id="11265" name="Rectangle 1"/>
          <p:cNvSpPr>
            <a:spLocks noChangeArrowheads="1"/>
          </p:cNvSpPr>
          <p:nvPr/>
        </p:nvSpPr>
        <p:spPr bwMode="auto">
          <a:xfrm>
            <a:off x="72008" y="89337"/>
            <a:ext cx="45720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sz="2000" b="1" dirty="0" smtClean="0">
                <a:latin typeface="+mj-lt"/>
              </a:rPr>
              <a:t>Щ1        Популярная художественная </a:t>
            </a:r>
          </a:p>
          <a:p>
            <a:pPr algn="just"/>
            <a:r>
              <a:rPr lang="ru-RU" sz="2000" b="1" dirty="0" smtClean="0">
                <a:latin typeface="+mj-lt"/>
              </a:rPr>
              <a:t>П58 энциклопедия: Архитектура. Живопись. Кн.2. А-М. - М. Советская энциклопедия, 1986. - 447 с.</a:t>
            </a:r>
            <a:endParaRPr kumimoji="0" lang="ru-RU" sz="2000" b="1" i="0" u="none" strike="noStrike" cap="none" normalizeH="0" baseline="0" dirty="0" smtClean="0">
              <a:ln>
                <a:noFill/>
              </a:ln>
              <a:solidFill>
                <a:schemeClr val="tx1"/>
              </a:solidFill>
              <a:effectLst/>
              <a:latin typeface="+mj-lt"/>
            </a:endParaRPr>
          </a:p>
        </p:txBody>
      </p:sp>
      <p:sp>
        <p:nvSpPr>
          <p:cNvPr id="5" name="Прямоугольник 4"/>
          <p:cNvSpPr/>
          <p:nvPr/>
        </p:nvSpPr>
        <p:spPr>
          <a:xfrm>
            <a:off x="0" y="1484784"/>
            <a:ext cx="4895528" cy="5293757"/>
          </a:xfrm>
          <a:prstGeom prst="rect">
            <a:avLst/>
          </a:prstGeom>
        </p:spPr>
        <p:txBody>
          <a:bodyPr wrap="square">
            <a:spAutoFit/>
          </a:bodyPr>
          <a:lstStyle/>
          <a:p>
            <a:pPr algn="just"/>
            <a:r>
              <a:rPr lang="ru-RU" sz="2000" b="1" dirty="0" smtClean="0"/>
              <a:t>    В популярной художественной энциклопедии помещены статьи о видах искусства, художественных стилях и направлениях, наиболее распространенных терминах изобразительного, декоративно-прикладного искусства и архитектуры, статьи об искусстве отдельных стран и народов, о городах, богатых художественными памятниками, о крупнейших художественных музеях и периодических изданиях в области архитектуры, изобразительного и декоративно-прикладного искусства, а также о выдающихся деятелях советского и мирового искусства. Издание богато иллюстрировано.</a:t>
            </a:r>
            <a:endParaRPr lang="ru-RU" sz="2000" b="1" dirty="0"/>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Содержимое 3" descr="GE131_350A.jpg"/>
          <p:cNvPicPr>
            <a:picLocks noChangeAspect="1"/>
          </p:cNvPicPr>
          <p:nvPr/>
        </p:nvPicPr>
        <p:blipFill>
          <a:blip r:embed="rId2" cstate="print"/>
          <a:stretch>
            <a:fillRect/>
          </a:stretch>
        </p:blipFill>
        <p:spPr>
          <a:xfrm>
            <a:off x="0" y="0"/>
            <a:ext cx="9144000" cy="6858000"/>
          </a:xfrm>
          <a:prstGeom prst="rect">
            <a:avLst/>
          </a:prstGeom>
        </p:spPr>
      </p:pic>
      <p:pic>
        <p:nvPicPr>
          <p:cNvPr id="3" name="Picture 2" descr="C:\Documents and Settings\sorokina_an\Рабочий стол\скан для Лисавцовой Н.и\12 - 0027.jpg"/>
          <p:cNvPicPr>
            <a:picLocks noChangeAspect="1" noChangeArrowheads="1"/>
          </p:cNvPicPr>
          <p:nvPr/>
        </p:nvPicPr>
        <p:blipFill>
          <a:blip r:embed="rId3" cstate="print">
            <a:lum bright="-10000" contrast="30000"/>
          </a:blip>
          <a:srcRect l="13613"/>
          <a:stretch>
            <a:fillRect/>
          </a:stretch>
        </p:blipFill>
        <p:spPr bwMode="auto">
          <a:xfrm>
            <a:off x="4932040" y="908720"/>
            <a:ext cx="3960440" cy="518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Прямоугольник 3"/>
          <p:cNvSpPr/>
          <p:nvPr/>
        </p:nvSpPr>
        <p:spPr>
          <a:xfrm>
            <a:off x="0" y="1268760"/>
            <a:ext cx="4823520" cy="5324535"/>
          </a:xfrm>
          <a:prstGeom prst="rect">
            <a:avLst/>
          </a:prstGeom>
        </p:spPr>
        <p:txBody>
          <a:bodyPr wrap="square">
            <a:spAutoFit/>
          </a:bodyPr>
          <a:lstStyle/>
          <a:p>
            <a:pPr algn="just"/>
            <a:r>
              <a:rPr lang="ru-RU" sz="2000" b="1" dirty="0" smtClean="0"/>
              <a:t>Откройте для себя новый подход к изучению жизни знаменитых художников. Подробные комментарии к работам великих мастеров позволяют лучше понять творческий дар живописцев – от Леонардо да Винчи, Микеланджело до Матисса, от Каналетто до Клее, от Хогарта до Хоппера.</a:t>
            </a:r>
            <a:br>
              <a:rPr lang="ru-RU" sz="2000" b="1" dirty="0" smtClean="0"/>
            </a:br>
            <a:r>
              <a:rPr lang="ru-RU" sz="2000" b="1" dirty="0" smtClean="0"/>
              <a:t>Хронологическое построение издания показывает, как творческое развитие отдельных художников приводило к возникновению школ и направлений - Сезанн и постимпрессионизм, Пикассо и кубизм. Расшифрованные послания и символы в работах мастеров живописи  - это уникальная книга, позволяющая проникнуть в творческий мир гения!</a:t>
            </a:r>
            <a:endParaRPr lang="ru-RU" sz="2000" b="1" dirty="0"/>
          </a:p>
        </p:txBody>
      </p:sp>
      <p:sp>
        <p:nvSpPr>
          <p:cNvPr id="9217" name="Rectangle 1"/>
          <p:cNvSpPr>
            <a:spLocks noChangeArrowheads="1"/>
          </p:cNvSpPr>
          <p:nvPr/>
        </p:nvSpPr>
        <p:spPr bwMode="auto">
          <a:xfrm>
            <a:off x="0" y="161392"/>
            <a:ext cx="4716016"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90500" algn="just"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mj-lt"/>
                <a:ea typeface="Times New Roman" pitchFamily="18" charset="0"/>
                <a:cs typeface="Times New Roman" pitchFamily="18" charset="0"/>
              </a:rPr>
              <a:t>Щ14  Камминг, Р.  Живопись / Р. </a:t>
            </a:r>
          </a:p>
          <a:p>
            <a:pPr marL="0" marR="0" lvl="0" indent="190500" algn="just"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mj-lt"/>
                <a:ea typeface="Times New Roman" pitchFamily="18" charset="0"/>
                <a:cs typeface="Times New Roman" pitchFamily="18" charset="0"/>
              </a:rPr>
              <a:t>К18 Камминг. - М. : Дорлинг </a:t>
            </a:r>
            <a:r>
              <a:rPr kumimoji="0" lang="ru-RU" sz="2000" b="1" i="0" u="none" strike="noStrike" cap="none" normalizeH="0" dirty="0" smtClean="0">
                <a:ln>
                  <a:noFill/>
                </a:ln>
                <a:solidFill>
                  <a:schemeClr val="tx1"/>
                </a:solidFill>
                <a:effectLst/>
                <a:latin typeface="+mj-lt"/>
                <a:ea typeface="Times New Roman" pitchFamily="18" charset="0"/>
              </a:rPr>
              <a:t> </a:t>
            </a:r>
            <a:r>
              <a:rPr kumimoji="0" lang="ru-RU" sz="2000" b="1" i="0" u="none" strike="noStrike" cap="none" normalizeH="0" baseline="0" dirty="0" smtClean="0">
                <a:ln>
                  <a:noFill/>
                </a:ln>
                <a:solidFill>
                  <a:schemeClr val="tx1"/>
                </a:solidFill>
                <a:effectLst/>
                <a:latin typeface="+mj-lt"/>
                <a:ea typeface="Times New Roman" pitchFamily="18" charset="0"/>
              </a:rPr>
              <a:t>Киндерсли, 2000. - 104 с.</a:t>
            </a:r>
            <a:r>
              <a:rPr kumimoji="0" lang="ru-RU" sz="2000" b="1" i="0" u="none" strike="noStrike" cap="none" normalizeH="0" baseline="0" dirty="0" smtClean="0">
                <a:ln>
                  <a:noFill/>
                </a:ln>
                <a:solidFill>
                  <a:schemeClr val="tx1"/>
                </a:solidFill>
                <a:effectLst/>
                <a:latin typeface="+mj-lt"/>
              </a:rPr>
              <a:t> </a:t>
            </a: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Содержимое 3" descr="GE131_350A.jpg"/>
          <p:cNvPicPr>
            <a:picLocks noChangeAspect="1"/>
          </p:cNvPicPr>
          <p:nvPr/>
        </p:nvPicPr>
        <p:blipFill>
          <a:blip r:embed="rId2" cstate="print"/>
          <a:stretch>
            <a:fillRect/>
          </a:stretch>
        </p:blipFill>
        <p:spPr>
          <a:xfrm>
            <a:off x="0" y="0"/>
            <a:ext cx="9144000" cy="6858000"/>
          </a:xfrm>
          <a:prstGeom prst="rect">
            <a:avLst/>
          </a:prstGeom>
        </p:spPr>
      </p:pic>
      <p:pic>
        <p:nvPicPr>
          <p:cNvPr id="3" name="Picture 1" descr="C:\Documents and Settings\sorokina_an\Рабочий стол\скан для Лисавцовой Н.и\12 - 0021.jpg"/>
          <p:cNvPicPr>
            <a:picLocks noChangeAspect="1" noChangeArrowheads="1"/>
          </p:cNvPicPr>
          <p:nvPr/>
        </p:nvPicPr>
        <p:blipFill>
          <a:blip r:embed="rId3" cstate="print">
            <a:lum contrast="10000"/>
          </a:blip>
          <a:srcRect l="4280" r="7117" b="9586"/>
          <a:stretch>
            <a:fillRect/>
          </a:stretch>
        </p:blipFill>
        <p:spPr bwMode="auto">
          <a:xfrm>
            <a:off x="5436096" y="580288"/>
            <a:ext cx="3620686" cy="5224976"/>
          </a:xfrm>
          <a:prstGeom prst="rect">
            <a:avLst/>
          </a:prstGeom>
          <a:noFill/>
        </p:spPr>
      </p:pic>
      <p:sp>
        <p:nvSpPr>
          <p:cNvPr id="4" name="Прямоугольник 3"/>
          <p:cNvSpPr/>
          <p:nvPr/>
        </p:nvSpPr>
        <p:spPr>
          <a:xfrm>
            <a:off x="179512" y="908720"/>
            <a:ext cx="5184576" cy="5632311"/>
          </a:xfrm>
          <a:prstGeom prst="rect">
            <a:avLst/>
          </a:prstGeom>
        </p:spPr>
        <p:txBody>
          <a:bodyPr wrap="square">
            <a:spAutoFit/>
          </a:bodyPr>
          <a:lstStyle/>
          <a:p>
            <a:pPr algn="just"/>
            <a:r>
              <a:rPr lang="ru-RU" sz="2000" b="1" dirty="0" smtClean="0"/>
              <a:t>    Личность Леонардо – загадка и миф Нового времени. Сохранилось всего несколько десятков законченных полотен, бесспорно принадлежащих его кисти. Почти все его изобретения остались на бумаге. И нет, пожалуй, ни одного мастера, который привлекал бы столь много исследователей, искусствоведов, желающих познать его тайны. </a:t>
            </a:r>
          </a:p>
          <a:p>
            <a:pPr algn="just"/>
            <a:r>
              <a:rPr lang="ru-RU" sz="2000" b="1" dirty="0" smtClean="0"/>
              <a:t>    Совсем недавно итальянский реставратор Маурицио Серачинаи выдвинул гипотезу, что одна из работ гения – фреска «Битва при Ангиари», считающаяся погибшей, на самом деле уцелела, замурованная за внутренней стеной зала Синьории во Флоренции, возведенной позднее. В будущем, возможно, кто-то найдет и другие полотна художника из Винчи. </a:t>
            </a:r>
          </a:p>
        </p:txBody>
      </p:sp>
      <p:sp>
        <p:nvSpPr>
          <p:cNvPr id="74753" name="Rectangle 1"/>
          <p:cNvSpPr>
            <a:spLocks noChangeArrowheads="1"/>
          </p:cNvSpPr>
          <p:nvPr/>
        </p:nvSpPr>
        <p:spPr bwMode="auto">
          <a:xfrm>
            <a:off x="1" y="-235597"/>
            <a:ext cx="5364088"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90500" algn="l" defTabSz="914400" rtl="0" eaLnBrk="1" fontAlgn="base" latinLnBrk="0" hangingPunct="1">
              <a:lnSpc>
                <a:spcPct val="100000"/>
              </a:lnSpc>
              <a:spcBef>
                <a:spcPct val="0"/>
              </a:spcBef>
              <a:spcAft>
                <a:spcPct val="0"/>
              </a:spcAft>
              <a:buClrTx/>
              <a:buSzTx/>
              <a:buFontTx/>
              <a:buNone/>
              <a:tabLst/>
            </a:pPr>
            <a:endParaRPr kumimoji="0" lang="ru-RU" sz="1000" b="1" i="0" u="none" strike="noStrike" cap="none" normalizeH="0" baseline="0" dirty="0" smtClean="0">
              <a:ln>
                <a:noFill/>
              </a:ln>
              <a:solidFill>
                <a:schemeClr val="tx1"/>
              </a:solidFill>
              <a:effectLst/>
              <a:latin typeface="Arial CYR"/>
              <a:ea typeface="Times New Roman" pitchFamily="18" charset="0"/>
              <a:cs typeface="Times New Roman" pitchFamily="18" charset="0"/>
            </a:endParaRPr>
          </a:p>
          <a:p>
            <a:pPr marL="0" marR="0" lvl="0" indent="190500" algn="l" defTabSz="914400" rtl="0" eaLnBrk="1" fontAlgn="base" latinLnBrk="0" hangingPunct="1">
              <a:lnSpc>
                <a:spcPct val="100000"/>
              </a:lnSpc>
              <a:spcBef>
                <a:spcPct val="0"/>
              </a:spcBef>
              <a:spcAft>
                <a:spcPct val="0"/>
              </a:spcAft>
              <a:buClrTx/>
              <a:buSzTx/>
              <a:buFontTx/>
              <a:buNone/>
              <a:tabLst/>
            </a:pPr>
            <a:endParaRPr lang="ru-RU" sz="1000" b="1" dirty="0" smtClean="0">
              <a:latin typeface="Arial CYR"/>
              <a:ea typeface="Times New Roman" pitchFamily="18" charset="0"/>
              <a:cs typeface="Times New Roman" pitchFamily="18" charset="0"/>
            </a:endParaRPr>
          </a:p>
          <a:p>
            <a:pPr marL="0" marR="0" lvl="0" indent="190500" algn="l" defTabSz="914400" rtl="0" eaLnBrk="1" fontAlgn="base" latinLnBrk="0" hangingPunct="1">
              <a:lnSpc>
                <a:spcPct val="100000"/>
              </a:lnSpc>
              <a:spcBef>
                <a:spcPct val="0"/>
              </a:spcBef>
              <a:spcAft>
                <a:spcPct val="0"/>
              </a:spcAft>
              <a:buClrTx/>
              <a:buSzTx/>
              <a:buFontTx/>
              <a:buNone/>
              <a:tabLst/>
            </a:pPr>
            <a:endParaRPr kumimoji="0" lang="ru-RU" sz="1000" b="1" i="0" u="none" strike="noStrike" cap="none" normalizeH="0" baseline="0" dirty="0" smtClean="0">
              <a:ln>
                <a:noFill/>
              </a:ln>
              <a:solidFill>
                <a:schemeClr val="tx1"/>
              </a:solidFill>
              <a:effectLst/>
              <a:latin typeface="Arial CYR"/>
              <a:ea typeface="Times New Roman" pitchFamily="18" charset="0"/>
              <a:cs typeface="Times New Roman" pitchFamily="18" charset="0"/>
            </a:endParaRPr>
          </a:p>
          <a:p>
            <a:pPr lvl="0" indent="190500" fontAlgn="base">
              <a:spcBef>
                <a:spcPct val="0"/>
              </a:spcBef>
              <a:spcAft>
                <a:spcPct val="0"/>
              </a:spcAft>
            </a:pPr>
            <a:r>
              <a:rPr kumimoji="0" lang="ru-RU" sz="2000" b="1" i="0" u="none" strike="noStrike" cap="none" normalizeH="0" baseline="0" dirty="0" smtClean="0">
                <a:ln>
                  <a:noFill/>
                </a:ln>
                <a:solidFill>
                  <a:schemeClr val="tx1"/>
                </a:solidFill>
                <a:effectLst/>
                <a:latin typeface="+mj-lt"/>
                <a:ea typeface="Times New Roman" pitchFamily="18" charset="0"/>
                <a:cs typeface="Times New Roman" pitchFamily="18" charset="0"/>
              </a:rPr>
              <a:t>Щ14</a:t>
            </a:r>
            <a:r>
              <a:rPr lang="ru-RU" sz="2000" b="1" dirty="0" smtClean="0">
                <a:latin typeface="+mj-lt"/>
                <a:ea typeface="Times New Roman" pitchFamily="18" charset="0"/>
              </a:rPr>
              <a:t>   </a:t>
            </a:r>
            <a:r>
              <a:rPr kumimoji="0" lang="ru-RU" sz="2000" b="1" i="0" u="none" strike="noStrike" cap="none" normalizeH="0" baseline="0" dirty="0" smtClean="0">
                <a:ln>
                  <a:noFill/>
                </a:ln>
                <a:solidFill>
                  <a:schemeClr val="tx1"/>
                </a:solidFill>
                <a:effectLst/>
                <a:latin typeface="+mj-lt"/>
                <a:ea typeface="Times New Roman" pitchFamily="18" charset="0"/>
              </a:rPr>
              <a:t>Леонардо да Винчи. - М. : Белый </a:t>
            </a:r>
          </a:p>
          <a:p>
            <a:pPr lvl="0" indent="190500" fontAlgn="base">
              <a:spcBef>
                <a:spcPct val="0"/>
              </a:spcBef>
              <a:spcAft>
                <a:spcPct val="0"/>
              </a:spcAft>
            </a:pPr>
            <a:r>
              <a:rPr lang="ru-RU" sz="2000" b="1" dirty="0" smtClean="0">
                <a:latin typeface="+mj-lt"/>
                <a:ea typeface="Times New Roman" pitchFamily="18" charset="0"/>
              </a:rPr>
              <a:t>Л47   </a:t>
            </a:r>
            <a:r>
              <a:rPr kumimoji="0" lang="ru-RU" sz="2000" b="1" i="0" u="none" strike="noStrike" cap="none" normalizeH="0" baseline="0" dirty="0" smtClean="0">
                <a:ln>
                  <a:noFill/>
                </a:ln>
                <a:solidFill>
                  <a:schemeClr val="tx1"/>
                </a:solidFill>
                <a:effectLst/>
                <a:latin typeface="+mj-lt"/>
                <a:ea typeface="Times New Roman" pitchFamily="18" charset="0"/>
              </a:rPr>
              <a:t>город, 2000. - 63 с.</a:t>
            </a:r>
            <a:r>
              <a:rPr kumimoji="0" lang="ru-RU" sz="2000" b="1" i="0" u="none" strike="noStrike" cap="none" normalizeH="0" baseline="0" dirty="0" smtClean="0">
                <a:ln>
                  <a:noFill/>
                </a:ln>
                <a:solidFill>
                  <a:schemeClr val="tx1"/>
                </a:solidFill>
                <a:effectLst/>
                <a:latin typeface="+mj-lt"/>
              </a:rPr>
              <a:t> </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descr="GE131_350A.jpg"/>
          <p:cNvPicPr>
            <a:picLocks noChangeAspect="1"/>
          </p:cNvPicPr>
          <p:nvPr/>
        </p:nvPicPr>
        <p:blipFill>
          <a:blip r:embed="rId2" cstate="print">
            <a:lum bright="-17000" contrast="40000"/>
          </a:blip>
          <a:srcRect l="42655" t="23533" r="7797" b="27049"/>
          <a:stretch>
            <a:fillRect/>
          </a:stretch>
        </p:blipFill>
        <p:spPr>
          <a:xfrm flipV="1">
            <a:off x="1" y="0"/>
            <a:ext cx="9143999" cy="6858000"/>
          </a:xfrm>
          <a:prstGeom prst="rect">
            <a:avLst/>
          </a:prstGeom>
        </p:spPr>
      </p:pic>
      <p:sp>
        <p:nvSpPr>
          <p:cNvPr id="9220" name="Rectangle 4"/>
          <p:cNvSpPr>
            <a:spLocks noGrp="1" noChangeArrowheads="1"/>
          </p:cNvSpPr>
          <p:nvPr>
            <p:ph type="title"/>
          </p:nvPr>
        </p:nvSpPr>
        <p:spPr>
          <a:xfrm>
            <a:off x="251520" y="836712"/>
            <a:ext cx="3891852" cy="4000528"/>
          </a:xfrm>
        </p:spPr>
        <p:txBody>
          <a:bodyPr>
            <a:noAutofit/>
          </a:bodyPr>
          <a:lstStyle/>
          <a:p>
            <a:pPr algn="just"/>
            <a:r>
              <a:rPr lang="ru-RU" sz="2000" b="1" dirty="0" smtClean="0">
                <a:latin typeface="+mn-lt"/>
              </a:rPr>
              <a:t>   </a:t>
            </a:r>
            <a:r>
              <a:rPr lang="ru-RU" sz="2400" b="1" dirty="0" smtClean="0">
                <a:latin typeface="+mn-lt"/>
              </a:rPr>
              <a:t>Работа </a:t>
            </a:r>
            <a:r>
              <a:rPr lang="ru-RU" sz="2400" b="1" dirty="0">
                <a:latin typeface="+mn-lt"/>
              </a:rPr>
              <a:t>Леонардо, относящаяся к годам его ученичества, - тщательно выписанный портрет воина. Несмотря на то что с полной уверенностью нельзя сказать, кто здесь изображен, рисунок мог быть сделан с одного из бронзовых рельефов Верроккио: он напоминает его конную статую Бартоломео Коллеони.</a:t>
            </a:r>
          </a:p>
        </p:txBody>
      </p:sp>
      <p:sp>
        <p:nvSpPr>
          <p:cNvPr id="9223" name="Rectangle 7"/>
          <p:cNvSpPr>
            <a:spLocks noChangeArrowheads="1"/>
          </p:cNvSpPr>
          <p:nvPr/>
        </p:nvSpPr>
        <p:spPr bwMode="auto">
          <a:xfrm>
            <a:off x="971600" y="548680"/>
            <a:ext cx="3630563" cy="923330"/>
          </a:xfrm>
          <a:prstGeom prst="rect">
            <a:avLst/>
          </a:prstGeom>
          <a:noFill/>
          <a:ln w="9525">
            <a:noFill/>
            <a:miter lim="800000"/>
            <a:headEnd/>
            <a:tailEnd/>
          </a:ln>
          <a:effectLst/>
        </p:spPr>
        <p:txBody>
          <a:bodyPr wrap="square">
            <a:spAutoFit/>
          </a:bodyPr>
          <a:lstStyle/>
          <a:p>
            <a:r>
              <a:rPr lang="ru-RU" dirty="0">
                <a:solidFill>
                  <a:srgbClr val="663300"/>
                </a:solidFill>
                <a:latin typeface="GothicRus Condenced" pitchFamily="18" charset="0"/>
              </a:rPr>
              <a:t/>
            </a:r>
            <a:br>
              <a:rPr lang="ru-RU" dirty="0">
                <a:solidFill>
                  <a:srgbClr val="663300"/>
                </a:solidFill>
                <a:latin typeface="GothicRus Condenced" pitchFamily="18" charset="0"/>
              </a:rPr>
            </a:br>
            <a:r>
              <a:rPr lang="ru-RU" dirty="0">
                <a:solidFill>
                  <a:srgbClr val="663300"/>
                </a:solidFill>
                <a:effectLst>
                  <a:outerShdw blurRad="38100" dist="38100" dir="2700000" algn="tl">
                    <a:srgbClr val="000000"/>
                  </a:outerShdw>
                </a:effectLst>
                <a:latin typeface="GothicRus Condenced" pitchFamily="18" charset="0"/>
              </a:rPr>
              <a:t/>
            </a:r>
            <a:br>
              <a:rPr lang="ru-RU" dirty="0">
                <a:solidFill>
                  <a:srgbClr val="663300"/>
                </a:solidFill>
                <a:effectLst>
                  <a:outerShdw blurRad="38100" dist="38100" dir="2700000" algn="tl">
                    <a:srgbClr val="000000"/>
                  </a:outerShdw>
                </a:effectLst>
                <a:latin typeface="GothicRus Condenced" pitchFamily="18" charset="0"/>
              </a:rPr>
            </a:br>
            <a:endParaRPr lang="ru-RU" dirty="0">
              <a:solidFill>
                <a:srgbClr val="663300"/>
              </a:solidFill>
              <a:effectLst>
                <a:outerShdw blurRad="38100" dist="38100" dir="2700000" algn="tl">
                  <a:srgbClr val="000000"/>
                </a:outerShdw>
              </a:effectLst>
              <a:latin typeface="GothicRus Condenced" pitchFamily="18" charset="0"/>
            </a:endParaRPr>
          </a:p>
        </p:txBody>
      </p:sp>
      <p:sp>
        <p:nvSpPr>
          <p:cNvPr id="9224" name="Rectangle 8"/>
          <p:cNvSpPr>
            <a:spLocks noChangeArrowheads="1"/>
          </p:cNvSpPr>
          <p:nvPr/>
        </p:nvSpPr>
        <p:spPr bwMode="auto">
          <a:xfrm>
            <a:off x="971550" y="981075"/>
            <a:ext cx="3313113" cy="276999"/>
          </a:xfrm>
          <a:prstGeom prst="rect">
            <a:avLst/>
          </a:prstGeom>
          <a:noFill/>
          <a:ln w="9525">
            <a:noFill/>
            <a:miter lim="800000"/>
            <a:headEnd/>
            <a:tailEnd/>
          </a:ln>
          <a:effectLst/>
        </p:spPr>
        <p:txBody>
          <a:bodyPr>
            <a:spAutoFit/>
          </a:bodyPr>
          <a:lstStyle/>
          <a:p>
            <a:r>
              <a:rPr lang="en-US" sz="1200" dirty="0">
                <a:solidFill>
                  <a:srgbClr val="996633"/>
                </a:solidFill>
                <a:latin typeface="Verdana" pitchFamily="34" charset="0"/>
              </a:rPr>
              <a:t> </a:t>
            </a:r>
            <a:endParaRPr lang="ru-RU" sz="1200" dirty="0">
              <a:solidFill>
                <a:srgbClr val="FFFFCC"/>
              </a:solidFill>
              <a:latin typeface="Verdana" pitchFamily="34" charset="0"/>
            </a:endParaRPr>
          </a:p>
        </p:txBody>
      </p:sp>
      <p:pic>
        <p:nvPicPr>
          <p:cNvPr id="9235" name="Picture 19" descr="bahus bar"/>
          <p:cNvPicPr>
            <a:picLocks noChangeAspect="1" noChangeArrowheads="1"/>
          </p:cNvPicPr>
          <p:nvPr/>
        </p:nvPicPr>
        <p:blipFill>
          <a:blip r:embed="rId3" cstate="print"/>
          <a:srcRect/>
          <a:stretch>
            <a:fillRect/>
          </a:stretch>
        </p:blipFill>
        <p:spPr bwMode="auto">
          <a:xfrm>
            <a:off x="4500562" y="428604"/>
            <a:ext cx="4286280" cy="6021289"/>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pic>
        <p:nvPicPr>
          <p:cNvPr id="5122" name="Рисунок 1" descr="9.jpg"/>
          <p:cNvPicPr>
            <a:picLocks noChangeAspect="1"/>
          </p:cNvPicPr>
          <p:nvPr/>
        </p:nvPicPr>
        <p:blipFill>
          <a:blip r:embed="rId3" cstate="print">
            <a:lum contrast="20000"/>
          </a:blip>
          <a:srcRect/>
          <a:stretch>
            <a:fillRect/>
          </a:stretch>
        </p:blipFill>
        <p:spPr bwMode="auto">
          <a:xfrm>
            <a:off x="285720" y="214313"/>
            <a:ext cx="5202237" cy="6432550"/>
          </a:xfrm>
          <a:prstGeom prst="rect">
            <a:avLst/>
          </a:prstGeom>
          <a:ln>
            <a:noFill/>
          </a:ln>
          <a:effectLst>
            <a:outerShdw blurRad="292100" dist="139700" dir="2700000" algn="tl" rotWithShape="0">
              <a:srgbClr val="333333">
                <a:alpha val="65000"/>
              </a:srgbClr>
            </a:outerShdw>
          </a:effectLst>
        </p:spPr>
      </p:pic>
      <p:sp>
        <p:nvSpPr>
          <p:cNvPr id="3" name="TextBox 2"/>
          <p:cNvSpPr txBox="1">
            <a:spLocks noChangeArrowheads="1"/>
          </p:cNvSpPr>
          <p:nvPr/>
        </p:nvSpPr>
        <p:spPr bwMode="auto">
          <a:xfrm>
            <a:off x="5643563" y="2214563"/>
            <a:ext cx="3214687" cy="769441"/>
          </a:xfrm>
          <a:prstGeom prst="rect">
            <a:avLst/>
          </a:prstGeom>
          <a:noFill/>
          <a:ln w="9525">
            <a:noFill/>
            <a:miter lim="800000"/>
            <a:headEnd/>
            <a:tailEnd/>
          </a:ln>
        </p:spPr>
        <p:txBody>
          <a:bodyPr>
            <a:spAutoFit/>
          </a:bodyPr>
          <a:lstStyle/>
          <a:p>
            <a:pPr algn="ctr">
              <a:spcBef>
                <a:spcPct val="0"/>
              </a:spcBef>
            </a:pPr>
            <a:r>
              <a:rPr lang="ru-RU" sz="2200" b="1" dirty="0" smtClean="0">
                <a:ln>
                  <a:solidFill>
                    <a:sysClr val="windowText" lastClr="000000"/>
                  </a:solidFill>
                </a:ln>
                <a:latin typeface="+mj-lt"/>
                <a:ea typeface="+mj-ea"/>
                <a:cs typeface="+mj-cs"/>
              </a:rPr>
              <a:t>Андреа Верроккио</a:t>
            </a:r>
            <a:endParaRPr lang="ru-RU" sz="2200" b="1" dirty="0">
              <a:ln>
                <a:solidFill>
                  <a:sysClr val="windowText" lastClr="000000"/>
                </a:solidFill>
              </a:ln>
              <a:latin typeface="+mj-lt"/>
              <a:ea typeface="+mj-ea"/>
              <a:cs typeface="+mj-cs"/>
            </a:endParaRPr>
          </a:p>
          <a:p>
            <a:pPr algn="ctr">
              <a:spcBef>
                <a:spcPct val="0"/>
              </a:spcBef>
            </a:pPr>
            <a:r>
              <a:rPr lang="ru-RU" sz="2200" b="1" dirty="0">
                <a:ln>
                  <a:solidFill>
                    <a:sysClr val="windowText" lastClr="000000"/>
                  </a:solidFill>
                </a:ln>
                <a:latin typeface="+mj-lt"/>
                <a:ea typeface="+mj-ea"/>
                <a:cs typeface="+mj-cs"/>
              </a:rPr>
              <a:t>«Крещение Христа»</a:t>
            </a: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GE131_350A.jpg"/>
          <p:cNvPicPr>
            <a:picLocks noChangeAspect="1"/>
          </p:cNvPicPr>
          <p:nvPr/>
        </p:nvPicPr>
        <p:blipFill>
          <a:blip r:embed="rId2" cstate="print">
            <a:lum bright="-17000" contrast="40000"/>
          </a:blip>
          <a:srcRect l="19381" b="16411"/>
          <a:stretch>
            <a:fillRect/>
          </a:stretch>
        </p:blipFill>
        <p:spPr>
          <a:xfrm flipH="1" flipV="1">
            <a:off x="0" y="-477435"/>
            <a:ext cx="9433048" cy="7335435"/>
          </a:xfrm>
          <a:prstGeom prst="rect">
            <a:avLst/>
          </a:prstGeom>
        </p:spPr>
      </p:pic>
      <p:sp>
        <p:nvSpPr>
          <p:cNvPr id="9" name="Прямоугольник 8"/>
          <p:cNvSpPr/>
          <p:nvPr/>
        </p:nvSpPr>
        <p:spPr>
          <a:xfrm>
            <a:off x="395536" y="188640"/>
            <a:ext cx="8532440" cy="5693866"/>
          </a:xfrm>
          <a:prstGeom prst="rect">
            <a:avLst/>
          </a:prstGeom>
        </p:spPr>
        <p:txBody>
          <a:bodyPr wrap="square">
            <a:spAutoFit/>
          </a:bodyPr>
          <a:lstStyle/>
          <a:p>
            <a:pPr algn="just">
              <a:spcBef>
                <a:spcPct val="0"/>
              </a:spcBef>
            </a:pPr>
            <a:r>
              <a:rPr lang="ru-RU" sz="2800" b="1" dirty="0" smtClean="0">
                <a:ln>
                  <a:solidFill>
                    <a:sysClr val="windowText" lastClr="000000"/>
                  </a:solidFill>
                </a:ln>
                <a:latin typeface="+mj-lt"/>
                <a:ea typeface="+mj-ea"/>
                <a:cs typeface="+mj-cs"/>
              </a:rPr>
              <a:t>   В 1472 году Леонардо поступил учиться в мастерскую флорентийского художника Андреа </a:t>
            </a:r>
            <a:r>
              <a:rPr lang="ru-RU" sz="2800" b="1" dirty="0" err="1" smtClean="0">
                <a:ln>
                  <a:solidFill>
                    <a:sysClr val="windowText" lastClr="000000"/>
                  </a:solidFill>
                </a:ln>
                <a:latin typeface="+mj-lt"/>
                <a:ea typeface="+mj-ea"/>
                <a:cs typeface="+mj-cs"/>
              </a:rPr>
              <a:t>Дель</a:t>
            </a:r>
            <a:r>
              <a:rPr lang="ru-RU" sz="2800" b="1" dirty="0" smtClean="0">
                <a:ln>
                  <a:solidFill>
                    <a:sysClr val="windowText" lastClr="000000"/>
                  </a:solidFill>
                </a:ln>
                <a:latin typeface="+mj-lt"/>
                <a:ea typeface="+mj-ea"/>
                <a:cs typeface="+mj-cs"/>
              </a:rPr>
              <a:t> Верроккио (1435-1488). Увидев гениальность ученика, Верроккио перестал заниматься живописью. </a:t>
            </a:r>
          </a:p>
          <a:p>
            <a:pPr algn="just">
              <a:spcBef>
                <a:spcPct val="0"/>
              </a:spcBef>
            </a:pPr>
            <a:r>
              <a:rPr lang="ru-RU" sz="2800" b="1" dirty="0" smtClean="0">
                <a:ln>
                  <a:solidFill>
                    <a:sysClr val="windowText" lastClr="000000"/>
                  </a:solidFill>
                </a:ln>
                <a:latin typeface="+mj-lt"/>
                <a:ea typeface="+mj-ea"/>
                <a:cs typeface="+mj-cs"/>
              </a:rPr>
              <a:t>   Леонардо учился у самой жизни: он наблюдал за людьми на улице, смотрел, как несет свои воды река, и сравнивал их с плывущими облаками. Леонардо стал знаменит в очень раннем возрасте. В мастерской Верроккио он проучился всего три года вместо семи положенных. Он был пытлив, неутомим и у него было столько начинаний, что многие из них он так и не успел довести до конца.</a:t>
            </a:r>
            <a:r>
              <a:rPr lang="en-US" sz="2800" b="1" dirty="0" smtClean="0">
                <a:ln>
                  <a:solidFill>
                    <a:sysClr val="windowText" lastClr="000000"/>
                  </a:solidFill>
                </a:ln>
                <a:latin typeface="+mj-lt"/>
                <a:ea typeface="+mj-ea"/>
                <a:cs typeface="+mj-cs"/>
              </a:rPr>
              <a:t> </a:t>
            </a:r>
            <a:endParaRPr lang="ru-RU" sz="2800" b="1" dirty="0" smtClean="0">
              <a:ln>
                <a:solidFill>
                  <a:sysClr val="windowText" lastClr="000000"/>
                </a:solidFill>
              </a:ln>
              <a:latin typeface="+mj-lt"/>
              <a:ea typeface="+mj-ea"/>
              <a:cs typeface="+mj-cs"/>
            </a:endParaRP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GE131_350A.jpg"/>
          <p:cNvPicPr>
            <a:picLocks noChangeAspect="1"/>
          </p:cNvPicPr>
          <p:nvPr/>
        </p:nvPicPr>
        <p:blipFill>
          <a:blip r:embed="rId2" cstate="print">
            <a:lum bright="-17000" contrast="40000"/>
          </a:blip>
          <a:srcRect l="42655" t="23533" r="7797" b="27049"/>
          <a:stretch>
            <a:fillRect/>
          </a:stretch>
        </p:blipFill>
        <p:spPr>
          <a:xfrm flipV="1">
            <a:off x="1" y="0"/>
            <a:ext cx="9143999" cy="6858000"/>
          </a:xfrm>
          <a:prstGeom prst="rect">
            <a:avLst/>
          </a:prstGeom>
        </p:spPr>
      </p:pic>
      <p:pic>
        <p:nvPicPr>
          <p:cNvPr id="3" name="Рисунок 2" descr="%CB%E5%EE%ED%E0%F0%E4%EE%20%E4%E0%20%C2%E8%ED%F7%E8-%20%C1%EB%E0%E3%EE%E2%E5%F9%E5%ED%E8%E5%20%CC%E0%F0%E8%E8.jpg"/>
          <p:cNvPicPr>
            <a:picLocks noChangeAspect="1"/>
          </p:cNvPicPr>
          <p:nvPr/>
        </p:nvPicPr>
        <p:blipFill>
          <a:blip r:embed="rId3" cstate="print">
            <a:lum contrast="20000"/>
          </a:blip>
          <a:srcRect b="2905"/>
          <a:stretch>
            <a:fillRect/>
          </a:stretch>
        </p:blipFill>
        <p:spPr bwMode="auto">
          <a:xfrm>
            <a:off x="142844" y="1428736"/>
            <a:ext cx="8798904" cy="5214974"/>
          </a:xfrm>
          <a:prstGeom prst="rect">
            <a:avLst/>
          </a:prstGeom>
          <a:ln>
            <a:noFill/>
          </a:ln>
          <a:effectLst>
            <a:outerShdw blurRad="292100" dist="139700" dir="2700000" algn="tl" rotWithShape="0">
              <a:srgbClr val="333333">
                <a:alpha val="65000"/>
              </a:srgbClr>
            </a:outerShdw>
          </a:effectLst>
        </p:spPr>
      </p:pic>
      <p:sp>
        <p:nvSpPr>
          <p:cNvPr id="4" name="TextBox 3"/>
          <p:cNvSpPr txBox="1">
            <a:spLocks noChangeArrowheads="1"/>
          </p:cNvSpPr>
          <p:nvPr/>
        </p:nvSpPr>
        <p:spPr bwMode="auto">
          <a:xfrm>
            <a:off x="1643042" y="357166"/>
            <a:ext cx="5857875" cy="1384995"/>
          </a:xfrm>
          <a:prstGeom prst="rect">
            <a:avLst/>
          </a:prstGeom>
          <a:noFill/>
          <a:ln w="9525">
            <a:noFill/>
            <a:miter lim="800000"/>
            <a:headEnd/>
            <a:tailEnd/>
          </a:ln>
        </p:spPr>
        <p:txBody>
          <a:bodyPr>
            <a:spAutoFit/>
          </a:bodyPr>
          <a:lstStyle/>
          <a:p>
            <a:pPr algn="ctr">
              <a:spcBef>
                <a:spcPct val="0"/>
              </a:spcBef>
            </a:pPr>
            <a:r>
              <a:rPr lang="ru-RU" sz="2800" b="1" dirty="0">
                <a:ln>
                  <a:solidFill>
                    <a:sysClr val="windowText" lastClr="000000"/>
                  </a:solidFill>
                </a:ln>
                <a:latin typeface="+mj-lt"/>
                <a:ea typeface="+mj-ea"/>
                <a:cs typeface="+mj-cs"/>
              </a:rPr>
              <a:t>Благовещение </a:t>
            </a:r>
            <a:r>
              <a:rPr lang="ru-RU" sz="2800" b="1" dirty="0" smtClean="0">
                <a:ln>
                  <a:solidFill>
                    <a:sysClr val="windowText" lastClr="000000"/>
                  </a:solidFill>
                </a:ln>
                <a:latin typeface="+mj-lt"/>
                <a:ea typeface="+mj-ea"/>
                <a:cs typeface="+mj-cs"/>
              </a:rPr>
              <a:t>1472 год</a:t>
            </a:r>
          </a:p>
          <a:p>
            <a:pPr algn="ctr">
              <a:spcBef>
                <a:spcPct val="0"/>
              </a:spcBef>
            </a:pPr>
            <a:r>
              <a:rPr lang="ru-RU" sz="2800" b="1" dirty="0" smtClean="0">
                <a:ln>
                  <a:solidFill>
                    <a:sysClr val="windowText" lastClr="000000"/>
                  </a:solidFill>
                </a:ln>
                <a:latin typeface="+mj-lt"/>
                <a:ea typeface="+mj-ea"/>
                <a:cs typeface="+mj-cs"/>
              </a:rPr>
              <a:t>Галерея Уффици, Флоренция</a:t>
            </a:r>
          </a:p>
          <a:p>
            <a:pPr algn="ctr">
              <a:spcBef>
                <a:spcPct val="0"/>
              </a:spcBef>
            </a:pPr>
            <a:endParaRPr lang="ru-RU" sz="2800" b="1" dirty="0">
              <a:ln>
                <a:solidFill>
                  <a:sysClr val="windowText" lastClr="000000"/>
                </a:solidFill>
              </a:ln>
              <a:latin typeface="+mj-lt"/>
              <a:ea typeface="+mj-ea"/>
              <a:cs typeface="+mj-cs"/>
            </a:endParaRPr>
          </a:p>
        </p:txBody>
      </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Рисунок 9" descr="GE131_350A.jpg"/>
          <p:cNvPicPr>
            <a:picLocks noChangeAspect="1"/>
          </p:cNvPicPr>
          <p:nvPr/>
        </p:nvPicPr>
        <p:blipFill>
          <a:blip r:embed="rId2" cstate="print">
            <a:lum bright="-17000" contrast="40000"/>
          </a:blip>
          <a:srcRect l="42655" t="23533" r="7797" b="27049"/>
          <a:stretch>
            <a:fillRect/>
          </a:stretch>
        </p:blipFill>
        <p:spPr>
          <a:xfrm flipV="1">
            <a:off x="1" y="0"/>
            <a:ext cx="9143999" cy="6858000"/>
          </a:xfrm>
          <a:prstGeom prst="rect">
            <a:avLst/>
          </a:prstGeom>
        </p:spPr>
      </p:pic>
      <p:sp>
        <p:nvSpPr>
          <p:cNvPr id="11266" name="Rectangle 2"/>
          <p:cNvSpPr>
            <a:spLocks noGrp="1" noChangeArrowheads="1"/>
          </p:cNvSpPr>
          <p:nvPr>
            <p:ph type="title"/>
          </p:nvPr>
        </p:nvSpPr>
        <p:spPr>
          <a:xfrm>
            <a:off x="1835150" y="116632"/>
            <a:ext cx="5616575" cy="1083518"/>
          </a:xfrm>
        </p:spPr>
        <p:txBody>
          <a:bodyPr>
            <a:normAutofit fontScale="90000"/>
          </a:bodyPr>
          <a:lstStyle/>
          <a:p>
            <a:r>
              <a:rPr lang="ru-RU" sz="2800" b="1" dirty="0" smtClean="0">
                <a:latin typeface="GothicRus Condenced" pitchFamily="18" charset="0"/>
              </a:rPr>
              <a:t/>
            </a:r>
            <a:br>
              <a:rPr lang="ru-RU" sz="2800" b="1" dirty="0" smtClean="0">
                <a:latin typeface="GothicRus Condenced" pitchFamily="18" charset="0"/>
              </a:rPr>
            </a:br>
            <a:r>
              <a:rPr lang="ru-RU" sz="3100" b="1" dirty="0" smtClean="0">
                <a:ln>
                  <a:solidFill>
                    <a:sysClr val="windowText" lastClr="000000"/>
                  </a:solidFill>
                </a:ln>
              </a:rPr>
              <a:t>Святой Иоанн Креститель</a:t>
            </a:r>
            <a:br>
              <a:rPr lang="ru-RU" sz="3100" b="1" dirty="0" smtClean="0">
                <a:ln>
                  <a:solidFill>
                    <a:sysClr val="windowText" lastClr="000000"/>
                  </a:solidFill>
                </a:ln>
              </a:rPr>
            </a:br>
            <a:r>
              <a:rPr lang="ru-RU" sz="3100" b="1" dirty="0" smtClean="0">
                <a:ln>
                  <a:solidFill>
                    <a:sysClr val="windowText" lastClr="000000"/>
                  </a:solidFill>
                </a:ln>
              </a:rPr>
              <a:t>1513-1516 годы</a:t>
            </a:r>
            <a:r>
              <a:rPr lang="ru-RU" sz="2400" b="1" dirty="0" smtClean="0">
                <a:ln>
                  <a:solidFill>
                    <a:sysClr val="windowText" lastClr="000000"/>
                  </a:solidFill>
                </a:ln>
                <a:latin typeface="GothicRus Condenced" pitchFamily="18" charset="0"/>
              </a:rPr>
              <a:t/>
            </a:r>
            <a:br>
              <a:rPr lang="ru-RU" sz="2400" b="1" dirty="0" smtClean="0">
                <a:ln>
                  <a:solidFill>
                    <a:sysClr val="windowText" lastClr="000000"/>
                  </a:solidFill>
                </a:ln>
                <a:latin typeface="GothicRus Condenced" pitchFamily="18" charset="0"/>
              </a:rPr>
            </a:br>
            <a:r>
              <a:rPr lang="ru-RU" sz="2400" b="1" dirty="0" smtClean="0">
                <a:ln>
                  <a:solidFill>
                    <a:sysClr val="windowText" lastClr="000000"/>
                  </a:solidFill>
                </a:ln>
                <a:solidFill>
                  <a:srgbClr val="663300"/>
                </a:solidFill>
                <a:latin typeface="GothicRus Condenced" pitchFamily="18" charset="0"/>
              </a:rPr>
              <a:t> </a:t>
            </a:r>
            <a:endParaRPr lang="ru-RU" sz="2400" b="1" dirty="0">
              <a:ln>
                <a:solidFill>
                  <a:sysClr val="windowText" lastClr="000000"/>
                </a:solidFill>
              </a:ln>
              <a:solidFill>
                <a:srgbClr val="663300"/>
              </a:solidFill>
              <a:latin typeface="GothicRus Condenced" pitchFamily="18" charset="0"/>
            </a:endParaRPr>
          </a:p>
        </p:txBody>
      </p:sp>
      <p:pic>
        <p:nvPicPr>
          <p:cNvPr id="11268" name="Picture 4" descr="Ioann"/>
          <p:cNvPicPr>
            <a:picLocks noGrp="1" noChangeAspect="1" noChangeArrowheads="1"/>
          </p:cNvPicPr>
          <p:nvPr>
            <p:ph sz="half" idx="1"/>
          </p:nvPr>
        </p:nvPicPr>
        <p:blipFill>
          <a:blip r:embed="rId3" cstate="print"/>
          <a:srcRect/>
          <a:stretch>
            <a:fillRect/>
          </a:stretch>
        </p:blipFill>
        <p:spPr>
          <a:xfrm>
            <a:off x="107504" y="1124744"/>
            <a:ext cx="3888432" cy="5328592"/>
          </a:xfrm>
          <a:prstGeom prst="rect">
            <a:avLst/>
          </a:prstGeom>
          <a:ln>
            <a:noFill/>
          </a:ln>
          <a:effectLst>
            <a:outerShdw blurRad="292100" dist="139700" dir="2700000" algn="tl" rotWithShape="0">
              <a:srgbClr val="333333">
                <a:alpha val="65000"/>
              </a:srgbClr>
            </a:outerShdw>
          </a:effectLst>
        </p:spPr>
      </p:pic>
      <p:sp>
        <p:nvSpPr>
          <p:cNvPr id="9" name="Текст 8"/>
          <p:cNvSpPr>
            <a:spLocks noGrp="1"/>
          </p:cNvSpPr>
          <p:nvPr>
            <p:ph type="body" sz="half" idx="2"/>
          </p:nvPr>
        </p:nvSpPr>
        <p:spPr>
          <a:xfrm>
            <a:off x="4139952" y="908720"/>
            <a:ext cx="4896544" cy="5832648"/>
          </a:xfrm>
        </p:spPr>
        <p:txBody>
          <a:bodyPr>
            <a:noAutofit/>
          </a:bodyPr>
          <a:lstStyle/>
          <a:p>
            <a:pPr marL="0" indent="0" algn="just">
              <a:buNone/>
              <a:defRPr/>
            </a:pPr>
            <a:r>
              <a:rPr lang="ru-RU" sz="2000" b="1" dirty="0" smtClean="0">
                <a:latin typeface="Times New Roman" pitchFamily="18" charset="0"/>
              </a:rPr>
              <a:t>     </a:t>
            </a:r>
          </a:p>
          <a:p>
            <a:pPr marL="0" indent="0" algn="just">
              <a:spcBef>
                <a:spcPct val="0"/>
              </a:spcBef>
              <a:buNone/>
              <a:defRPr/>
            </a:pPr>
            <a:r>
              <a:rPr lang="ru-RU" sz="2000" dirty="0" smtClean="0">
                <a:ln>
                  <a:solidFill>
                    <a:sysClr val="windowText" lastClr="000000"/>
                  </a:solidFill>
                </a:ln>
                <a:latin typeface="GothicRus Condenced" pitchFamily="18" charset="0"/>
                <a:ea typeface="+mj-ea"/>
                <a:cs typeface="+mj-cs"/>
              </a:rPr>
              <a:t>   </a:t>
            </a:r>
            <a:r>
              <a:rPr lang="ru-RU" sz="2000" dirty="0" smtClean="0">
                <a:ln>
                  <a:solidFill>
                    <a:sysClr val="windowText" lastClr="000000"/>
                  </a:solidFill>
                </a:ln>
                <a:ea typeface="+mj-ea"/>
                <a:cs typeface="+mj-cs"/>
              </a:rPr>
              <a:t>Картина «Святой Иоанн Креститель» задумана художником в начале 1500-х годов. Леонардо начал над ней работать во время своего второго пребывания в Милане и продолжил работу в Риме. С картины на нас смотрит фигура юноши с поднятой рукой и прижатым к телу крестом. Мягко мерцающие в темноте струящиеся локоны обрамляют это прекрасное лицо с загадочно зовущей улыбкой и неподвижным взглядом обведенных темными тенями глаз. Крест, как бы растворенный в пространстве, говорит нам, что перед нами Иоанн Креститель.</a:t>
            </a:r>
          </a:p>
          <a:p>
            <a:pPr marL="0" indent="0" algn="just">
              <a:lnSpc>
                <a:spcPct val="170000"/>
              </a:lnSpc>
              <a:buNone/>
              <a:defRPr/>
            </a:pPr>
            <a:endParaRPr lang="ru-RU" sz="1200" b="1" dirty="0" smtClean="0">
              <a:latin typeface="Times New Roman" pitchFamily="18" charset="0"/>
            </a:endParaRPr>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pic>
        <p:nvPicPr>
          <p:cNvPr id="16386" name="Рисунок 1" descr="1170776545_da_vinci9.jpg"/>
          <p:cNvPicPr>
            <a:picLocks noChangeAspect="1"/>
          </p:cNvPicPr>
          <p:nvPr/>
        </p:nvPicPr>
        <p:blipFill>
          <a:blip r:embed="rId3" cstate="print"/>
          <a:srcRect/>
          <a:stretch>
            <a:fillRect/>
          </a:stretch>
        </p:blipFill>
        <p:spPr bwMode="auto">
          <a:xfrm>
            <a:off x="3929063" y="857250"/>
            <a:ext cx="4572000" cy="5486400"/>
          </a:xfrm>
          <a:prstGeom prst="rect">
            <a:avLst/>
          </a:prstGeom>
          <a:noFill/>
          <a:ln w="9525">
            <a:noFill/>
            <a:miter lim="800000"/>
            <a:headEnd/>
            <a:tailEnd/>
          </a:ln>
        </p:spPr>
      </p:pic>
      <p:sp>
        <p:nvSpPr>
          <p:cNvPr id="16387" name="TextBox 2"/>
          <p:cNvSpPr txBox="1">
            <a:spLocks noChangeArrowheads="1"/>
          </p:cNvSpPr>
          <p:nvPr/>
        </p:nvSpPr>
        <p:spPr bwMode="auto">
          <a:xfrm>
            <a:off x="642910" y="2143116"/>
            <a:ext cx="2786062" cy="1815882"/>
          </a:xfrm>
          <a:prstGeom prst="rect">
            <a:avLst/>
          </a:prstGeom>
          <a:noFill/>
          <a:ln w="9525">
            <a:noFill/>
            <a:miter lim="800000"/>
            <a:headEnd/>
            <a:tailEnd/>
          </a:ln>
        </p:spPr>
        <p:txBody>
          <a:bodyPr>
            <a:spAutoFit/>
          </a:bodyPr>
          <a:lstStyle/>
          <a:p>
            <a:pPr algn="ctr"/>
            <a:r>
              <a:rPr lang="ru-RU" sz="2800" b="1" dirty="0">
                <a:ln>
                  <a:solidFill>
                    <a:sysClr val="windowText" lastClr="000000"/>
                  </a:solidFill>
                </a:ln>
                <a:latin typeface="+mj-lt"/>
                <a:ea typeface="+mj-ea"/>
                <a:cs typeface="+mj-cs"/>
              </a:rPr>
              <a:t>Портрет Джиневры де Бенчи</a:t>
            </a:r>
          </a:p>
          <a:p>
            <a:pPr algn="ctr"/>
            <a:r>
              <a:rPr lang="ru-RU" sz="2800" b="1" dirty="0">
                <a:ln>
                  <a:solidFill>
                    <a:sysClr val="windowText" lastClr="000000"/>
                  </a:solidFill>
                </a:ln>
                <a:latin typeface="+mj-lt"/>
                <a:ea typeface="+mj-ea"/>
                <a:cs typeface="+mj-cs"/>
              </a:rPr>
              <a:t>1474 год</a:t>
            </a: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sp>
        <p:nvSpPr>
          <p:cNvPr id="4" name="Прямоугольник 3"/>
          <p:cNvSpPr/>
          <p:nvPr/>
        </p:nvSpPr>
        <p:spPr>
          <a:xfrm>
            <a:off x="323528" y="836712"/>
            <a:ext cx="8352928" cy="5109091"/>
          </a:xfrm>
          <a:prstGeom prst="rect">
            <a:avLst/>
          </a:prstGeom>
        </p:spPr>
        <p:txBody>
          <a:bodyPr wrap="square">
            <a:spAutoFit/>
          </a:bodyPr>
          <a:lstStyle/>
          <a:p>
            <a:pPr algn="just"/>
            <a:r>
              <a:rPr lang="ru-RU" sz="2800" b="1" dirty="0" smtClean="0">
                <a:ln>
                  <a:solidFill>
                    <a:sysClr val="windowText" lastClr="000000"/>
                  </a:solidFill>
                </a:ln>
                <a:latin typeface="+mj-lt"/>
                <a:ea typeface="+mj-ea"/>
                <a:cs typeface="+mj-cs"/>
              </a:rPr>
              <a:t>ЛЕОНАРДО ДА ВИНЧИ родился 15 апреля 1452, Винчи близ Флоренции — 2 мая 1519, замок Клу, близ Амбуаза, Турень, </a:t>
            </a:r>
            <a:r>
              <a:rPr lang="ru-RU" sz="2800" b="1" dirty="0" smtClean="0">
                <a:ln>
                  <a:solidFill>
                    <a:sysClr val="windowText" lastClr="000000"/>
                  </a:solidFill>
                </a:ln>
                <a:latin typeface="+mj-lt"/>
                <a:ea typeface="+mj-ea"/>
                <a:cs typeface="+mj-cs"/>
              </a:rPr>
              <a:t>Франция, </a:t>
            </a:r>
            <a:r>
              <a:rPr lang="ru-RU" sz="2800" b="1" dirty="0" smtClean="0">
                <a:ln>
                  <a:solidFill>
                    <a:sysClr val="windowText" lastClr="000000"/>
                  </a:solidFill>
                </a:ln>
                <a:latin typeface="+mj-lt"/>
                <a:ea typeface="+mj-ea"/>
                <a:cs typeface="+mj-cs"/>
              </a:rPr>
              <a:t>итальянский живописец, скульптор, архитектор, ученый, инженер. </a:t>
            </a:r>
          </a:p>
          <a:p>
            <a:pPr algn="just"/>
            <a:r>
              <a:rPr lang="ru-RU" sz="2800" b="1" dirty="0" smtClean="0">
                <a:ln>
                  <a:solidFill>
                    <a:sysClr val="windowText" lastClr="000000"/>
                  </a:solidFill>
                </a:ln>
                <a:latin typeface="+mj-lt"/>
                <a:ea typeface="+mj-ea"/>
                <a:cs typeface="+mj-cs"/>
              </a:rPr>
              <a:t> Сочетая разработку новых средств художественного языка с теоретическими обобщениями, Леонардо да Винчи создал образ человека, отвечающий гуманистическим идеалам Высокого Возрождения. Отстаивал решающее значение опыта в познании природы.</a:t>
            </a:r>
          </a:p>
          <a:p>
            <a:endParaRPr lang="ru-RU" b="1" dirty="0">
              <a:solidFill>
                <a:srgbClr val="800000"/>
              </a:solidFill>
              <a:latin typeface="Book Antiqua" pitchFamily="18" charset="0"/>
            </a:endParaRP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Рисунок 9"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sp>
        <p:nvSpPr>
          <p:cNvPr id="14339" name="Rectangle 3"/>
          <p:cNvSpPr>
            <a:spLocks noGrp="1" noChangeArrowheads="1"/>
          </p:cNvSpPr>
          <p:nvPr>
            <p:ph type="title"/>
          </p:nvPr>
        </p:nvSpPr>
        <p:spPr>
          <a:xfrm>
            <a:off x="395536" y="0"/>
            <a:ext cx="8748464" cy="908720"/>
          </a:xfrm>
        </p:spPr>
        <p:txBody>
          <a:bodyPr>
            <a:normAutofit/>
          </a:bodyPr>
          <a:lstStyle/>
          <a:p>
            <a:r>
              <a:rPr lang="ru-RU" sz="2800" dirty="0"/>
              <a:t>   </a:t>
            </a:r>
            <a:r>
              <a:rPr lang="ru-RU" sz="2800" b="1" dirty="0" smtClean="0">
                <a:ln>
                  <a:solidFill>
                    <a:sysClr val="windowText" lastClr="000000"/>
                  </a:solidFill>
                </a:ln>
              </a:rPr>
              <a:t>Портрет </a:t>
            </a:r>
            <a:r>
              <a:rPr lang="ru-RU" sz="2800" b="1" dirty="0">
                <a:ln>
                  <a:solidFill>
                    <a:sysClr val="windowText" lastClr="000000"/>
                  </a:solidFill>
                </a:ln>
              </a:rPr>
              <a:t>Жинервы де Бенси </a:t>
            </a:r>
          </a:p>
        </p:txBody>
      </p:sp>
      <p:sp>
        <p:nvSpPr>
          <p:cNvPr id="14340" name="Rectangle 4"/>
          <p:cNvSpPr>
            <a:spLocks noGrp="1" noChangeArrowheads="1"/>
          </p:cNvSpPr>
          <p:nvPr>
            <p:ph type="body" sz="half" idx="3"/>
          </p:nvPr>
        </p:nvSpPr>
        <p:spPr>
          <a:xfrm>
            <a:off x="251520" y="764705"/>
            <a:ext cx="8640960" cy="5832648"/>
          </a:xfrm>
        </p:spPr>
        <p:txBody>
          <a:bodyPr>
            <a:normAutofit lnSpcReduction="10000"/>
          </a:bodyPr>
          <a:lstStyle/>
          <a:p>
            <a:pPr marL="0" indent="0" algn="just">
              <a:lnSpc>
                <a:spcPct val="120000"/>
              </a:lnSpc>
              <a:spcBef>
                <a:spcPct val="0"/>
              </a:spcBef>
              <a:buNone/>
              <a:defRPr/>
            </a:pPr>
            <a:r>
              <a:rPr lang="en-US" sz="2000" dirty="0" smtClean="0">
                <a:solidFill>
                  <a:srgbClr val="FFFFCC"/>
                </a:solidFill>
              </a:rPr>
              <a:t>   </a:t>
            </a:r>
            <a:r>
              <a:rPr lang="ru-RU" sz="2000" dirty="0" smtClean="0">
                <a:solidFill>
                  <a:srgbClr val="FFFFCC"/>
                </a:solidFill>
              </a:rPr>
              <a:t>   </a:t>
            </a:r>
            <a:r>
              <a:rPr lang="ru-RU" sz="2800" b="1" dirty="0" smtClean="0">
                <a:ln>
                  <a:solidFill>
                    <a:sysClr val="windowText" lastClr="000000"/>
                  </a:solidFill>
                </a:ln>
                <a:latin typeface="+mj-lt"/>
                <a:ea typeface="+mj-ea"/>
                <a:cs typeface="+mj-cs"/>
              </a:rPr>
              <a:t>Этот портрет - одна из ранних работ на светскую тему, о которой имеются документы, подтверждающие авторство Леонардо да Винчи. Молодая женщина, сидит перед кустарником можжевельника, который, кажется, окружает ее голову подобно венку и, несомненно, доминирует над портретом Жинервы. Нежный силуэт лица, ветви пальмы, красный мрамор, все подчеркивают связь между красотой, достоинством, целомудрием и верностью. Вечнозеленый лавр указывает на стремление Жиневры к поэзии, о котором известно из воспоминаний современников.</a:t>
            </a:r>
          </a:p>
          <a:p>
            <a:pPr marL="0" algn="just">
              <a:lnSpc>
                <a:spcPct val="120000"/>
              </a:lnSpc>
              <a:spcBef>
                <a:spcPct val="0"/>
              </a:spcBef>
              <a:buFont typeface="Wingdings" pitchFamily="2" charset="2"/>
              <a:buNone/>
            </a:pPr>
            <a:endParaRPr lang="ru-RU" sz="2800" b="1" dirty="0">
              <a:ln>
                <a:solidFill>
                  <a:sysClr val="windowText" lastClr="000000"/>
                </a:solidFill>
              </a:ln>
              <a:latin typeface="+mj-lt"/>
              <a:ea typeface="+mj-ea"/>
              <a:cs typeface="+mj-cs"/>
            </a:endParaRPr>
          </a:p>
        </p:txBody>
      </p:sp>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Рисунок 8"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sp>
        <p:nvSpPr>
          <p:cNvPr id="15362" name="Rectangle 2"/>
          <p:cNvSpPr>
            <a:spLocks noGrp="1" noChangeArrowheads="1"/>
          </p:cNvSpPr>
          <p:nvPr>
            <p:ph type="title"/>
          </p:nvPr>
        </p:nvSpPr>
        <p:spPr>
          <a:xfrm>
            <a:off x="446856" y="116632"/>
            <a:ext cx="8229600" cy="1078756"/>
          </a:xfrm>
        </p:spPr>
        <p:txBody>
          <a:bodyPr>
            <a:normAutofit fontScale="90000"/>
          </a:bodyPr>
          <a:lstStyle/>
          <a:p>
            <a:r>
              <a:rPr lang="ru-RU" sz="2200" dirty="0" smtClean="0">
                <a:solidFill>
                  <a:srgbClr val="663300"/>
                </a:solidFill>
                <a:latin typeface="GothicRus Condenced" pitchFamily="18" charset="0"/>
              </a:rPr>
              <a:t/>
            </a:r>
            <a:br>
              <a:rPr lang="ru-RU" sz="2200" dirty="0" smtClean="0">
                <a:solidFill>
                  <a:srgbClr val="663300"/>
                </a:solidFill>
                <a:latin typeface="GothicRus Condenced" pitchFamily="18" charset="0"/>
              </a:rPr>
            </a:br>
            <a:r>
              <a:rPr lang="ru-RU" sz="2200" dirty="0" smtClean="0">
                <a:solidFill>
                  <a:srgbClr val="663300"/>
                </a:solidFill>
                <a:latin typeface="GothicRus Condenced" pitchFamily="18" charset="0"/>
              </a:rPr>
              <a:t/>
            </a:r>
            <a:br>
              <a:rPr lang="ru-RU" sz="2200" dirty="0" smtClean="0">
                <a:solidFill>
                  <a:srgbClr val="663300"/>
                </a:solidFill>
                <a:latin typeface="GothicRus Condenced" pitchFamily="18" charset="0"/>
              </a:rPr>
            </a:br>
            <a:r>
              <a:rPr lang="ru-RU" sz="3100" b="1" dirty="0" smtClean="0">
                <a:ln>
                  <a:solidFill>
                    <a:sysClr val="windowText" lastClr="000000"/>
                  </a:solidFill>
                </a:ln>
              </a:rPr>
              <a:t>Портрет дамы с горностаем  </a:t>
            </a:r>
            <a:br>
              <a:rPr lang="ru-RU" sz="3100" b="1" dirty="0" smtClean="0">
                <a:ln>
                  <a:solidFill>
                    <a:sysClr val="windowText" lastClr="000000"/>
                  </a:solidFill>
                </a:ln>
              </a:rPr>
            </a:br>
            <a:r>
              <a:rPr lang="ru-RU" sz="2400" b="1" dirty="0" smtClean="0">
                <a:ln>
                  <a:solidFill>
                    <a:sysClr val="windowText" lastClr="000000"/>
                  </a:solidFill>
                </a:ln>
                <a:latin typeface="GothicRus Condenced" pitchFamily="18" charset="0"/>
              </a:rPr>
              <a:t/>
            </a:r>
            <a:br>
              <a:rPr lang="ru-RU" sz="2400" b="1" dirty="0" smtClean="0">
                <a:ln>
                  <a:solidFill>
                    <a:sysClr val="windowText" lastClr="000000"/>
                  </a:solidFill>
                </a:ln>
                <a:latin typeface="GothicRus Condenced" pitchFamily="18" charset="0"/>
              </a:rPr>
            </a:br>
            <a:endParaRPr lang="ru-RU" sz="2400" b="1" dirty="0">
              <a:ln>
                <a:solidFill>
                  <a:sysClr val="windowText" lastClr="000000"/>
                </a:solidFill>
              </a:ln>
              <a:latin typeface="GothicRus Condenced" pitchFamily="18" charset="0"/>
            </a:endParaRPr>
          </a:p>
        </p:txBody>
      </p:sp>
      <p:sp>
        <p:nvSpPr>
          <p:cNvPr id="15363" name="Rectangle 3"/>
          <p:cNvSpPr>
            <a:spLocks noGrp="1" noChangeArrowheads="1"/>
          </p:cNvSpPr>
          <p:nvPr>
            <p:ph type="body" sz="half" idx="2"/>
          </p:nvPr>
        </p:nvSpPr>
        <p:spPr>
          <a:xfrm>
            <a:off x="3707905" y="908720"/>
            <a:ext cx="5256584" cy="5760640"/>
          </a:xfrm>
        </p:spPr>
        <p:txBody>
          <a:bodyPr>
            <a:noAutofit/>
          </a:bodyPr>
          <a:lstStyle/>
          <a:p>
            <a:pPr marL="0" indent="0" algn="just">
              <a:lnSpc>
                <a:spcPct val="130000"/>
              </a:lnSpc>
              <a:spcBef>
                <a:spcPct val="0"/>
              </a:spcBef>
              <a:buNone/>
              <a:defRPr/>
            </a:pPr>
            <a:r>
              <a:rPr lang="ru-RU" sz="2000" dirty="0" smtClean="0">
                <a:ln>
                  <a:solidFill>
                    <a:sysClr val="windowText" lastClr="000000"/>
                  </a:solidFill>
                </a:ln>
                <a:solidFill>
                  <a:srgbClr val="663300"/>
                </a:solidFill>
                <a:ea typeface="+mj-ea"/>
                <a:cs typeface="+mj-cs"/>
              </a:rPr>
              <a:t>    </a:t>
            </a:r>
            <a:r>
              <a:rPr lang="ru-RU" sz="2000" b="1" dirty="0" smtClean="0">
                <a:ln>
                  <a:solidFill>
                    <a:sysClr val="windowText" lastClr="000000"/>
                  </a:solidFill>
                </a:ln>
                <a:ea typeface="+mj-ea"/>
                <a:cs typeface="+mj-cs"/>
              </a:rPr>
              <a:t>Сесилия</a:t>
            </a:r>
            <a:r>
              <a:rPr lang="ru-RU" sz="2000" b="1" dirty="0">
                <a:ln>
                  <a:solidFill>
                    <a:sysClr val="windowText" lastClr="000000"/>
                  </a:solidFill>
                </a:ln>
                <a:ea typeface="+mj-ea"/>
                <a:cs typeface="+mj-cs"/>
              </a:rPr>
              <a:t>, </a:t>
            </a:r>
            <a:r>
              <a:rPr lang="ru-RU" sz="2000" b="1" dirty="0" smtClean="0">
                <a:ln>
                  <a:solidFill>
                    <a:sysClr val="windowText" lastClr="000000"/>
                  </a:solidFill>
                </a:ln>
                <a:ea typeface="+mj-ea"/>
                <a:cs typeface="+mj-cs"/>
              </a:rPr>
              <a:t>девушка рожденная </a:t>
            </a:r>
            <a:r>
              <a:rPr lang="ru-RU" sz="2000" b="1" dirty="0">
                <a:ln>
                  <a:solidFill>
                    <a:sysClr val="windowText" lastClr="000000"/>
                  </a:solidFill>
                </a:ln>
                <a:ea typeface="+mj-ea"/>
                <a:cs typeface="+mj-cs"/>
              </a:rPr>
              <a:t>в 1473 или </a:t>
            </a:r>
            <a:r>
              <a:rPr lang="ru-RU" sz="2000" b="1" dirty="0" smtClean="0">
                <a:ln>
                  <a:solidFill>
                    <a:sysClr val="windowText" lastClr="000000"/>
                  </a:solidFill>
                </a:ln>
                <a:ea typeface="+mj-ea"/>
                <a:cs typeface="+mj-cs"/>
              </a:rPr>
              <a:t>1474г, была красивой</a:t>
            </a:r>
            <a:r>
              <a:rPr lang="ru-RU" sz="2000" b="1" dirty="0">
                <a:ln>
                  <a:solidFill>
                    <a:sysClr val="windowText" lastClr="000000"/>
                  </a:solidFill>
                </a:ln>
                <a:ea typeface="+mj-ea"/>
                <a:cs typeface="+mj-cs"/>
              </a:rPr>
              <a:t>, знала латынь, </a:t>
            </a:r>
            <a:r>
              <a:rPr lang="ru-RU" sz="2000" b="1" dirty="0" smtClean="0">
                <a:ln>
                  <a:solidFill>
                    <a:sysClr val="windowText" lastClr="000000"/>
                  </a:solidFill>
                </a:ln>
                <a:ea typeface="+mj-ea"/>
                <a:cs typeface="+mj-cs"/>
              </a:rPr>
              <a:t>интересовалась философией</a:t>
            </a:r>
            <a:r>
              <a:rPr lang="ru-RU" sz="2000" b="1" dirty="0">
                <a:ln>
                  <a:solidFill>
                    <a:sysClr val="windowText" lastClr="000000"/>
                  </a:solidFill>
                </a:ln>
                <a:ea typeface="+mj-ea"/>
                <a:cs typeface="+mj-cs"/>
              </a:rPr>
              <a:t>, понимала искусство, </a:t>
            </a:r>
            <a:r>
              <a:rPr lang="ru-RU" sz="2000" b="1" dirty="0" smtClean="0">
                <a:ln>
                  <a:solidFill>
                    <a:sysClr val="windowText" lastClr="000000"/>
                  </a:solidFill>
                </a:ln>
                <a:ea typeface="+mj-ea"/>
                <a:cs typeface="+mj-cs"/>
              </a:rPr>
              <a:t>поэзию, прекрасно </a:t>
            </a:r>
            <a:r>
              <a:rPr lang="ru-RU" sz="2000" b="1" dirty="0">
                <a:ln>
                  <a:solidFill>
                    <a:sysClr val="windowText" lastClr="000000"/>
                  </a:solidFill>
                </a:ln>
                <a:ea typeface="+mj-ea"/>
                <a:cs typeface="+mj-cs"/>
              </a:rPr>
              <a:t>пела и играла на арфе. </a:t>
            </a:r>
            <a:endParaRPr lang="ru-RU" sz="2000" b="1" dirty="0" smtClean="0">
              <a:ln>
                <a:solidFill>
                  <a:sysClr val="windowText" lastClr="000000"/>
                </a:solidFill>
              </a:ln>
              <a:ea typeface="+mj-ea"/>
              <a:cs typeface="+mj-cs"/>
            </a:endParaRPr>
          </a:p>
          <a:p>
            <a:pPr marL="0" indent="0" algn="just">
              <a:lnSpc>
                <a:spcPct val="130000"/>
              </a:lnSpc>
              <a:spcBef>
                <a:spcPct val="0"/>
              </a:spcBef>
              <a:buNone/>
              <a:defRPr/>
            </a:pPr>
            <a:r>
              <a:rPr lang="ru-RU" sz="2000" b="1" dirty="0" smtClean="0">
                <a:ln>
                  <a:solidFill>
                    <a:sysClr val="windowText" lastClr="000000"/>
                  </a:solidFill>
                </a:ln>
                <a:ea typeface="+mj-ea"/>
                <a:cs typeface="+mj-cs"/>
              </a:rPr>
              <a:t>   Горностай - </a:t>
            </a:r>
            <a:r>
              <a:rPr lang="ru-RU" sz="2000" b="1" dirty="0">
                <a:ln>
                  <a:solidFill>
                    <a:sysClr val="windowText" lastClr="000000"/>
                  </a:solidFill>
                </a:ln>
                <a:ea typeface="+mj-ea"/>
                <a:cs typeface="+mj-cs"/>
              </a:rPr>
              <a:t>это маленькое существо в Mилане, </a:t>
            </a:r>
            <a:r>
              <a:rPr lang="ru-RU" sz="2000" b="1" dirty="0" smtClean="0">
                <a:ln>
                  <a:solidFill>
                    <a:sysClr val="windowText" lastClr="000000"/>
                  </a:solidFill>
                </a:ln>
                <a:ea typeface="+mj-ea"/>
                <a:cs typeface="+mj-cs"/>
              </a:rPr>
              <a:t>в</a:t>
            </a:r>
            <a:r>
              <a:rPr lang="ru-RU" sz="2000" b="1" dirty="0">
                <a:ln>
                  <a:solidFill>
                    <a:sysClr val="windowText" lastClr="000000"/>
                  </a:solidFill>
                </a:ln>
                <a:ea typeface="+mj-ea"/>
                <a:cs typeface="+mj-cs"/>
              </a:rPr>
              <a:t> </a:t>
            </a:r>
            <a:r>
              <a:rPr lang="ru-RU" sz="2000" b="1" dirty="0" smtClean="0">
                <a:ln>
                  <a:solidFill>
                    <a:sysClr val="windowText" lastClr="000000"/>
                  </a:solidFill>
                </a:ln>
                <a:ea typeface="+mj-ea"/>
                <a:cs typeface="+mj-cs"/>
              </a:rPr>
              <a:t>то </a:t>
            </a:r>
            <a:r>
              <a:rPr lang="ru-RU" sz="2000" b="1" dirty="0">
                <a:ln>
                  <a:solidFill>
                    <a:sysClr val="windowText" lastClr="000000"/>
                  </a:solidFill>
                </a:ln>
                <a:ea typeface="+mj-ea"/>
                <a:cs typeface="+mj-cs"/>
              </a:rPr>
              <a:t>время, считался символом чистоты, достоинства и </a:t>
            </a:r>
            <a:r>
              <a:rPr lang="ru-RU" sz="2000" b="1" dirty="0" smtClean="0">
                <a:ln>
                  <a:solidFill>
                    <a:sysClr val="windowText" lastClr="000000"/>
                  </a:solidFill>
                </a:ln>
                <a:ea typeface="+mj-ea"/>
                <a:cs typeface="+mj-cs"/>
              </a:rPr>
              <a:t>скромности.</a:t>
            </a:r>
            <a:r>
              <a:rPr lang="ru-RU" sz="2000" b="1" dirty="0">
                <a:ln>
                  <a:solidFill>
                    <a:sysClr val="windowText" lastClr="000000"/>
                  </a:solidFill>
                </a:ln>
                <a:ea typeface="+mj-ea"/>
                <a:cs typeface="+mj-cs"/>
              </a:rPr>
              <a:t/>
            </a:r>
            <a:br>
              <a:rPr lang="ru-RU" sz="2000" b="1" dirty="0">
                <a:ln>
                  <a:solidFill>
                    <a:sysClr val="windowText" lastClr="000000"/>
                  </a:solidFill>
                </a:ln>
                <a:ea typeface="+mj-ea"/>
                <a:cs typeface="+mj-cs"/>
              </a:rPr>
            </a:br>
            <a:r>
              <a:rPr lang="en-US" sz="2000" b="1" dirty="0">
                <a:ln>
                  <a:solidFill>
                    <a:sysClr val="windowText" lastClr="000000"/>
                  </a:solidFill>
                </a:ln>
                <a:ea typeface="+mj-ea"/>
                <a:cs typeface="+mj-cs"/>
              </a:rPr>
              <a:t> </a:t>
            </a:r>
            <a:r>
              <a:rPr lang="ru-RU" sz="2000" b="1" dirty="0" smtClean="0">
                <a:ln>
                  <a:solidFill>
                    <a:sysClr val="windowText" lastClr="000000"/>
                  </a:solidFill>
                </a:ln>
                <a:ea typeface="+mj-ea"/>
                <a:cs typeface="+mj-cs"/>
              </a:rPr>
              <a:t>   С </a:t>
            </a:r>
            <a:r>
              <a:rPr lang="ru-RU" sz="2000" b="1" dirty="0">
                <a:ln>
                  <a:solidFill>
                    <a:sysClr val="windowText" lastClr="000000"/>
                  </a:solidFill>
                </a:ln>
                <a:ea typeface="+mj-ea"/>
                <a:cs typeface="+mj-cs"/>
              </a:rPr>
              <a:t>конца 1480-ых горностай мог также читаться как намек на Людовика Сфорцо, у которого в одном из гербов присутствовал горностай. Таким образом, Людовик, в форме символического животного, мягко дразнит и мягко ласкается в руках Сесилии. </a:t>
            </a:r>
            <a:br>
              <a:rPr lang="ru-RU" sz="2000" b="1" dirty="0">
                <a:ln>
                  <a:solidFill>
                    <a:sysClr val="windowText" lastClr="000000"/>
                  </a:solidFill>
                </a:ln>
                <a:ea typeface="+mj-ea"/>
                <a:cs typeface="+mj-cs"/>
              </a:rPr>
            </a:br>
            <a:endParaRPr lang="ru-RU" sz="2000" b="1" dirty="0">
              <a:ln>
                <a:solidFill>
                  <a:sysClr val="windowText" lastClr="000000"/>
                </a:solidFill>
              </a:ln>
              <a:ea typeface="+mj-ea"/>
              <a:cs typeface="+mj-cs"/>
            </a:endParaRPr>
          </a:p>
        </p:txBody>
      </p:sp>
      <p:pic>
        <p:nvPicPr>
          <p:cNvPr id="15364" name="Picture 4" descr="Gornostai"/>
          <p:cNvPicPr>
            <a:picLocks noGrp="1" noChangeAspect="1" noChangeArrowheads="1"/>
          </p:cNvPicPr>
          <p:nvPr>
            <p:ph sz="half" idx="1"/>
          </p:nvPr>
        </p:nvPicPr>
        <p:blipFill>
          <a:blip r:embed="rId3" cstate="print"/>
          <a:srcRect/>
          <a:stretch>
            <a:fillRect/>
          </a:stretch>
        </p:blipFill>
        <p:spPr>
          <a:xfrm>
            <a:off x="35496" y="1268760"/>
            <a:ext cx="3614737" cy="4895850"/>
          </a:xfrm>
        </p:spPr>
      </p:pic>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GE131_350A.jpg"/>
          <p:cNvPicPr>
            <a:picLocks noChangeAspect="1"/>
          </p:cNvPicPr>
          <p:nvPr/>
        </p:nvPicPr>
        <p:blipFill>
          <a:blip r:embed="rId2" cstate="print">
            <a:lum bright="-17000" contrast="40000"/>
          </a:blip>
          <a:srcRect l="42655" t="23533" r="7797" b="27049"/>
          <a:stretch>
            <a:fillRect/>
          </a:stretch>
        </p:blipFill>
        <p:spPr>
          <a:xfrm flipV="1">
            <a:off x="1" y="0"/>
            <a:ext cx="9143999" cy="6858000"/>
          </a:xfrm>
          <a:prstGeom prst="rect">
            <a:avLst/>
          </a:prstGeom>
        </p:spPr>
      </p:pic>
      <p:pic>
        <p:nvPicPr>
          <p:cNvPr id="5" name="Содержимое 4" descr="Копия фрески Тайная вечеря.jpg"/>
          <p:cNvPicPr>
            <a:picLocks noGrp="1" noChangeAspect="1"/>
          </p:cNvPicPr>
          <p:nvPr>
            <p:ph sz="half" idx="4294967295"/>
          </p:nvPr>
        </p:nvPicPr>
        <p:blipFill>
          <a:blip r:embed="rId3" cstate="email">
            <a:extLst>
              <a:ext uri="{28A0092B-C50C-407E-A947-70E740481C1C}">
                <a14:useLocalDpi xmlns:a14="http://schemas.microsoft.com/office/drawing/2010/main" xmlns="" val="0"/>
              </a:ext>
            </a:extLst>
          </a:blip>
          <a:srcRect t="3242" r="455" b="3892"/>
          <a:stretch>
            <a:fillRect/>
          </a:stretch>
        </p:blipFill>
        <p:spPr>
          <a:xfrm>
            <a:off x="428596" y="1785926"/>
            <a:ext cx="8391306" cy="4592552"/>
          </a:xfrm>
          <a:prstGeom prst="rect">
            <a:avLst/>
          </a:prstGeom>
          <a:ln>
            <a:noFill/>
          </a:ln>
          <a:effectLst>
            <a:outerShdw blurRad="292100" dist="139700" dir="2700000" algn="tl" rotWithShape="0">
              <a:srgbClr val="333333">
                <a:alpha val="65000"/>
              </a:srgbClr>
            </a:outerShdw>
          </a:effectLst>
        </p:spPr>
        <p:style>
          <a:lnRef idx="2">
            <a:schemeClr val="accent1"/>
          </a:lnRef>
          <a:fillRef idx="1">
            <a:schemeClr val="lt1"/>
          </a:fillRef>
          <a:effectRef idx="0">
            <a:schemeClr val="accent1"/>
          </a:effectRef>
          <a:fontRef idx="minor">
            <a:schemeClr val="dk1"/>
          </a:fontRef>
        </p:style>
      </p:pic>
      <p:sp>
        <p:nvSpPr>
          <p:cNvPr id="4" name="Заголовок 3"/>
          <p:cNvSpPr>
            <a:spLocks noGrp="1"/>
          </p:cNvSpPr>
          <p:nvPr>
            <p:ph type="title" idx="4294967295"/>
          </p:nvPr>
        </p:nvSpPr>
        <p:spPr>
          <a:xfrm>
            <a:off x="0" y="142852"/>
            <a:ext cx="8748464" cy="1857388"/>
          </a:xfrm>
        </p:spPr>
        <p:txBody>
          <a:bodyPr>
            <a:noAutofit/>
          </a:bodyPr>
          <a:lstStyle/>
          <a:p>
            <a:r>
              <a:rPr lang="ru-RU" sz="2800" b="1" dirty="0" smtClean="0">
                <a:ln>
                  <a:solidFill>
                    <a:sysClr val="windowText" lastClr="000000"/>
                  </a:solidFill>
                </a:ln>
              </a:rPr>
              <a:t>Тайная вечеря</a:t>
            </a:r>
            <a:br>
              <a:rPr lang="ru-RU" sz="2800" b="1" dirty="0" smtClean="0">
                <a:ln>
                  <a:solidFill>
                    <a:sysClr val="windowText" lastClr="000000"/>
                  </a:solidFill>
                </a:ln>
              </a:rPr>
            </a:br>
            <a:r>
              <a:rPr lang="ru-RU" sz="2800" b="1" dirty="0" smtClean="0">
                <a:ln>
                  <a:solidFill>
                    <a:sysClr val="windowText" lastClr="000000"/>
                  </a:solidFill>
                </a:ln>
              </a:rPr>
              <a:t> Монастырь Санта Мария делле Грацие, Милан. 1495-1497годы</a:t>
            </a:r>
            <a:br>
              <a:rPr lang="ru-RU" sz="2800" b="1" dirty="0" smtClean="0">
                <a:ln>
                  <a:solidFill>
                    <a:sysClr val="windowText" lastClr="000000"/>
                  </a:solidFill>
                </a:ln>
              </a:rPr>
            </a:br>
            <a:endParaRPr lang="ru-RU" sz="2800" b="1" dirty="0" smtClean="0">
              <a:ln>
                <a:solidFill>
                  <a:sysClr val="windowText" lastClr="000000"/>
                </a:solidFill>
              </a:ln>
            </a:endParaRPr>
          </a:p>
        </p:txBody>
      </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GE131_350A.jpg"/>
          <p:cNvPicPr>
            <a:picLocks noChangeAspect="1"/>
          </p:cNvPicPr>
          <p:nvPr/>
        </p:nvPicPr>
        <p:blipFill>
          <a:blip r:embed="rId2" cstate="print">
            <a:lum bright="-17000" contrast="40000"/>
          </a:blip>
          <a:srcRect l="42655" t="23533" r="7797" b="27049"/>
          <a:stretch>
            <a:fillRect/>
          </a:stretch>
        </p:blipFill>
        <p:spPr>
          <a:xfrm flipV="1">
            <a:off x="1" y="0"/>
            <a:ext cx="9143999" cy="6858000"/>
          </a:xfrm>
          <a:prstGeom prst="rect">
            <a:avLst/>
          </a:prstGeom>
        </p:spPr>
      </p:pic>
      <p:sp>
        <p:nvSpPr>
          <p:cNvPr id="5" name="Прямоугольник 4"/>
          <p:cNvSpPr/>
          <p:nvPr/>
        </p:nvSpPr>
        <p:spPr>
          <a:xfrm>
            <a:off x="2123728" y="260648"/>
            <a:ext cx="4608512" cy="523220"/>
          </a:xfrm>
          <a:prstGeom prst="rect">
            <a:avLst/>
          </a:prstGeom>
        </p:spPr>
        <p:txBody>
          <a:bodyPr wrap="square">
            <a:spAutoFit/>
          </a:bodyPr>
          <a:lstStyle/>
          <a:p>
            <a:pPr algn="ctr">
              <a:spcBef>
                <a:spcPct val="0"/>
              </a:spcBef>
            </a:pPr>
            <a:r>
              <a:rPr lang="ru-RU" sz="2800" b="1" dirty="0" smtClean="0">
                <a:ln>
                  <a:solidFill>
                    <a:sysClr val="windowText" lastClr="000000"/>
                  </a:solidFill>
                </a:ln>
                <a:latin typeface="+mj-lt"/>
                <a:ea typeface="+mj-ea"/>
                <a:cs typeface="+mj-cs"/>
              </a:rPr>
              <a:t>Тайная вечеря</a:t>
            </a:r>
            <a:endParaRPr lang="ru-RU" sz="2800" b="1" dirty="0">
              <a:ln>
                <a:solidFill>
                  <a:sysClr val="windowText" lastClr="000000"/>
                </a:solidFill>
              </a:ln>
              <a:latin typeface="+mj-lt"/>
              <a:ea typeface="+mj-ea"/>
              <a:cs typeface="+mj-cs"/>
            </a:endParaRPr>
          </a:p>
        </p:txBody>
      </p:sp>
      <p:sp>
        <p:nvSpPr>
          <p:cNvPr id="6" name="Прямоугольник 5"/>
          <p:cNvSpPr/>
          <p:nvPr/>
        </p:nvSpPr>
        <p:spPr>
          <a:xfrm>
            <a:off x="611560" y="980728"/>
            <a:ext cx="8244408" cy="5016758"/>
          </a:xfrm>
          <a:prstGeom prst="rect">
            <a:avLst/>
          </a:prstGeom>
        </p:spPr>
        <p:txBody>
          <a:bodyPr wrap="square">
            <a:spAutoFit/>
          </a:bodyPr>
          <a:lstStyle/>
          <a:p>
            <a:pPr algn="just">
              <a:spcBef>
                <a:spcPct val="0"/>
              </a:spcBef>
              <a:defRPr/>
            </a:pPr>
            <a:r>
              <a:rPr lang="ru-RU" sz="2000" b="1" dirty="0" smtClean="0">
                <a:ln>
                  <a:solidFill>
                    <a:sysClr val="windowText" lastClr="000000"/>
                  </a:solidFill>
                </a:ln>
                <a:latin typeface="+mj-lt"/>
                <a:ea typeface="+mj-ea"/>
                <a:cs typeface="+mj-cs"/>
              </a:rPr>
              <a:t>       Величайшее творение Леонардо и одно из величайших произведений живописи всех времен – дошла до нас в полуразрушенном виде. Эту композицию он писал на стене трапезной миланского монастыря Санта Мария делле Грацие. Стремясь к наибольшей красочной выразительности в стенописи, он произвел неудачные эксперименты над красками и грунтом, что и вызвало ее быстрое повреждение. А затем довершили дело грубые реставрации и... солдаты Бонапарта. После занятия Милана французами в 1796г. Трапезная была превращена в конюшню, испарения конского навоза покрыли живопись густой плесенью, а заходившие в конюшню солдаты забавлялись, швыряя кирпичами в головы леонардовских фигур. Судьба оказалась жестокой ко многим творениям великого мастера. А между тем, сколько времени, сколько вдохновенного искусства и сколько пламенной любви вложил Леонардо в создание этого шедевра. Но, несмотря на это, даже в полуразрушенном состоянии, "Тайная вечеря" производит неизгладимое впечатление. </a:t>
            </a:r>
          </a:p>
        </p:txBody>
      </p:sp>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GE131_350A.jpg"/>
          <p:cNvPicPr>
            <a:picLocks noChangeAspect="1"/>
          </p:cNvPicPr>
          <p:nvPr/>
        </p:nvPicPr>
        <p:blipFill>
          <a:blip r:embed="rId2" cstate="print">
            <a:lum bright="-17000" contrast="40000"/>
          </a:blip>
          <a:srcRect l="42655" t="23533" r="7797" b="27049"/>
          <a:stretch>
            <a:fillRect/>
          </a:stretch>
        </p:blipFill>
        <p:spPr>
          <a:xfrm flipV="1">
            <a:off x="1" y="0"/>
            <a:ext cx="9143999" cy="6858000"/>
          </a:xfrm>
          <a:prstGeom prst="rect">
            <a:avLst/>
          </a:prstGeom>
        </p:spPr>
      </p:pic>
      <p:pic>
        <p:nvPicPr>
          <p:cNvPr id="7173" name="Picture 5" descr="03S0079"/>
          <p:cNvPicPr>
            <a:picLocks noChangeAspect="1" noChangeArrowheads="1"/>
          </p:cNvPicPr>
          <p:nvPr/>
        </p:nvPicPr>
        <p:blipFill>
          <a:blip r:embed="rId3" cstate="print"/>
          <a:srcRect/>
          <a:stretch>
            <a:fillRect/>
          </a:stretch>
        </p:blipFill>
        <p:spPr bwMode="auto">
          <a:xfrm>
            <a:off x="428596" y="500042"/>
            <a:ext cx="3816350" cy="5040560"/>
          </a:xfrm>
          <a:prstGeom prst="rect">
            <a:avLst/>
          </a:prstGeom>
          <a:noFill/>
          <a:ln w="9525">
            <a:noFill/>
            <a:miter lim="800000"/>
            <a:headEnd/>
            <a:tailEnd/>
          </a:ln>
        </p:spPr>
      </p:pic>
      <p:pic>
        <p:nvPicPr>
          <p:cNvPr id="7174" name="Picture 6" descr="l01042"/>
          <p:cNvPicPr>
            <a:picLocks noChangeAspect="1" noChangeArrowheads="1"/>
          </p:cNvPicPr>
          <p:nvPr/>
        </p:nvPicPr>
        <p:blipFill>
          <a:blip r:embed="rId4" cstate="print"/>
          <a:srcRect/>
          <a:stretch>
            <a:fillRect/>
          </a:stretch>
        </p:blipFill>
        <p:spPr bwMode="auto">
          <a:xfrm>
            <a:off x="4716463" y="404664"/>
            <a:ext cx="3959225" cy="5113338"/>
          </a:xfrm>
          <a:prstGeom prst="rect">
            <a:avLst/>
          </a:prstGeom>
          <a:noFill/>
          <a:ln w="9525">
            <a:noFill/>
            <a:miter lim="800000"/>
            <a:headEnd/>
            <a:tailEnd/>
          </a:ln>
        </p:spPr>
      </p:pic>
      <p:sp>
        <p:nvSpPr>
          <p:cNvPr id="7175" name="Text Box 7"/>
          <p:cNvSpPr txBox="1">
            <a:spLocks noChangeArrowheads="1"/>
          </p:cNvSpPr>
          <p:nvPr/>
        </p:nvSpPr>
        <p:spPr bwMode="auto">
          <a:xfrm>
            <a:off x="527009" y="5575300"/>
            <a:ext cx="2468625" cy="954107"/>
          </a:xfrm>
          <a:prstGeom prst="rect">
            <a:avLst/>
          </a:prstGeom>
          <a:noFill/>
          <a:ln w="9525">
            <a:noFill/>
            <a:miter lim="800000"/>
            <a:headEnd/>
            <a:tailEnd/>
          </a:ln>
        </p:spPr>
        <p:txBody>
          <a:bodyPr wrap="none">
            <a:spAutoFit/>
          </a:bodyPr>
          <a:lstStyle/>
          <a:p>
            <a:pPr algn="ctr">
              <a:spcBef>
                <a:spcPct val="0"/>
              </a:spcBef>
            </a:pPr>
            <a:r>
              <a:rPr lang="ru-RU" sz="2800" b="1" dirty="0">
                <a:ln>
                  <a:solidFill>
                    <a:sysClr val="windowText" lastClr="000000"/>
                  </a:solidFill>
                </a:ln>
                <a:latin typeface="+mj-lt"/>
                <a:ea typeface="+mj-ea"/>
                <a:cs typeface="+mj-cs"/>
              </a:rPr>
              <a:t>Мадонна Лита</a:t>
            </a:r>
          </a:p>
          <a:p>
            <a:pPr algn="ctr">
              <a:spcBef>
                <a:spcPct val="0"/>
              </a:spcBef>
            </a:pPr>
            <a:r>
              <a:rPr lang="ru-RU" sz="2800" b="1" dirty="0" smtClean="0">
                <a:ln>
                  <a:solidFill>
                    <a:sysClr val="windowText" lastClr="000000"/>
                  </a:solidFill>
                </a:ln>
                <a:latin typeface="+mj-lt"/>
                <a:ea typeface="+mj-ea"/>
                <a:cs typeface="+mj-cs"/>
              </a:rPr>
              <a:t>Эрмитаж</a:t>
            </a:r>
            <a:endParaRPr lang="ru-RU" sz="2800" b="1" dirty="0">
              <a:ln>
                <a:solidFill>
                  <a:sysClr val="windowText" lastClr="000000"/>
                </a:solidFill>
              </a:ln>
              <a:latin typeface="+mj-lt"/>
              <a:ea typeface="+mj-ea"/>
              <a:cs typeface="+mj-cs"/>
            </a:endParaRPr>
          </a:p>
        </p:txBody>
      </p:sp>
      <p:sp>
        <p:nvSpPr>
          <p:cNvPr id="7176" name="Text Box 8"/>
          <p:cNvSpPr txBox="1">
            <a:spLocks noChangeArrowheads="1"/>
          </p:cNvSpPr>
          <p:nvPr/>
        </p:nvSpPr>
        <p:spPr bwMode="auto">
          <a:xfrm>
            <a:off x="4442526" y="5575300"/>
            <a:ext cx="4346253" cy="954107"/>
          </a:xfrm>
          <a:prstGeom prst="rect">
            <a:avLst/>
          </a:prstGeom>
          <a:noFill/>
          <a:ln w="9525">
            <a:noFill/>
            <a:miter lim="800000"/>
            <a:headEnd/>
            <a:tailEnd/>
          </a:ln>
        </p:spPr>
        <p:txBody>
          <a:bodyPr wrap="none">
            <a:spAutoFit/>
          </a:bodyPr>
          <a:lstStyle/>
          <a:p>
            <a:pPr algn="ctr">
              <a:spcBef>
                <a:spcPct val="0"/>
              </a:spcBef>
            </a:pPr>
            <a:r>
              <a:rPr lang="ru-RU" sz="2800" b="1" dirty="0">
                <a:ln>
                  <a:solidFill>
                    <a:sysClr val="windowText" lastClr="000000"/>
                  </a:solidFill>
                </a:ln>
                <a:latin typeface="+mj-lt"/>
                <a:ea typeface="+mj-ea"/>
                <a:cs typeface="+mj-cs"/>
              </a:rPr>
              <a:t>Этюды женских голов для </a:t>
            </a:r>
          </a:p>
          <a:p>
            <a:pPr algn="ctr">
              <a:spcBef>
                <a:spcPct val="0"/>
              </a:spcBef>
            </a:pPr>
            <a:r>
              <a:rPr lang="ru-RU" sz="2800" b="1" dirty="0">
                <a:ln>
                  <a:solidFill>
                    <a:sysClr val="windowText" lastClr="000000"/>
                  </a:solidFill>
                </a:ln>
                <a:latin typeface="+mj-lt"/>
                <a:ea typeface="+mj-ea"/>
                <a:cs typeface="+mj-cs"/>
              </a:rPr>
              <a:t>«Стоящей Леды</a:t>
            </a:r>
            <a:r>
              <a:rPr lang="ru-RU" sz="2800" b="1" dirty="0" smtClean="0">
                <a:ln>
                  <a:solidFill>
                    <a:sysClr val="windowText" lastClr="000000"/>
                  </a:solidFill>
                </a:ln>
                <a:latin typeface="+mj-lt"/>
                <a:ea typeface="+mj-ea"/>
                <a:cs typeface="+mj-cs"/>
              </a:rPr>
              <a:t>»</a:t>
            </a:r>
            <a:endParaRPr lang="ru-RU" sz="2200" b="1" dirty="0">
              <a:ln>
                <a:solidFill>
                  <a:sysClr val="windowText" lastClr="000000"/>
                </a:solidFill>
              </a:ln>
              <a:solidFill>
                <a:srgbClr val="663300"/>
              </a:solidFill>
              <a:latin typeface="GothicRus Condenced" pitchFamily="18" charset="0"/>
              <a:ea typeface="+mj-ea"/>
              <a:cs typeface="+mj-cs"/>
            </a:endParaRPr>
          </a:p>
        </p:txBody>
      </p:sp>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GE131_350A.jpg"/>
          <p:cNvPicPr>
            <a:picLocks noGrp="1" noChangeAspect="1"/>
          </p:cNvPicPr>
          <p:nvPr>
            <p:ph idx="1"/>
          </p:nvPr>
        </p:nvPicPr>
        <p:blipFill>
          <a:blip r:embed="rId2" cstate="print"/>
          <a:stretch>
            <a:fillRect/>
          </a:stretch>
        </p:blipFill>
        <p:spPr>
          <a:xfrm>
            <a:off x="0" y="0"/>
            <a:ext cx="9144000" cy="6858000"/>
          </a:xfrm>
        </p:spPr>
      </p:pic>
      <p:sp>
        <p:nvSpPr>
          <p:cNvPr id="2" name="Заголовок 1"/>
          <p:cNvSpPr>
            <a:spLocks noGrp="1"/>
          </p:cNvSpPr>
          <p:nvPr>
            <p:ph type="title"/>
          </p:nvPr>
        </p:nvSpPr>
        <p:spPr>
          <a:xfrm>
            <a:off x="4139952" y="836712"/>
            <a:ext cx="4857752" cy="5592684"/>
          </a:xfrm>
        </p:spPr>
        <p:txBody>
          <a:bodyPr>
            <a:normAutofit fontScale="90000"/>
          </a:bodyPr>
          <a:lstStyle/>
          <a:p>
            <a:pPr algn="just"/>
            <a:r>
              <a:rPr lang="ru-RU" sz="2000" dirty="0" smtClean="0">
                <a:ln>
                  <a:solidFill>
                    <a:sysClr val="windowText" lastClr="000000"/>
                  </a:solidFill>
                </a:ln>
                <a:latin typeface="GothicRus Condenced" pitchFamily="18" charset="0"/>
              </a:rPr>
              <a:t>   </a:t>
            </a:r>
            <a:r>
              <a:rPr lang="ru-RU" sz="2200" b="1" dirty="0" smtClean="0">
                <a:latin typeface="+mn-lt"/>
              </a:rPr>
              <a:t>Проникновенный женский образ, возвышенный и поэтический, сочетающий в себе физическую и духовную красоту, воплотил идеал человека эпохи Возрождения.</a:t>
            </a:r>
            <a:br>
              <a:rPr lang="ru-RU" sz="2200" b="1" dirty="0" smtClean="0">
                <a:latin typeface="+mn-lt"/>
              </a:rPr>
            </a:br>
            <a:r>
              <a:rPr lang="ru-RU" sz="2200" b="1" dirty="0" smtClean="0">
                <a:latin typeface="+mn-lt"/>
              </a:rPr>
              <a:t>Голова мадонны повернута почти в профиль; на темном фоне стены отчетливо виден ясный и чистый контур лица и фигуры. Лицо озарено мягким светом. Художник выразительно передает глубину и нежность чувств матери, задумавшейся о судьбе своего сына. Опустив глаза, мадонна любуется ребенком, лежащим у нее на руках.</a:t>
            </a:r>
            <a:br>
              <a:rPr lang="ru-RU" sz="2200" b="1" dirty="0" smtClean="0">
                <a:latin typeface="+mn-lt"/>
              </a:rPr>
            </a:br>
            <a:r>
              <a:rPr lang="ru-RU" sz="2200" b="1" dirty="0" smtClean="0">
                <a:latin typeface="+mn-lt"/>
              </a:rPr>
              <a:t>Прекрасно и выразительно лицо мадонны: в нем запечатлены тончайшие оттенки материнского чувства.</a:t>
            </a:r>
            <a:br>
              <a:rPr lang="ru-RU" sz="2200" b="1" dirty="0" smtClean="0">
                <a:latin typeface="+mn-lt"/>
              </a:rPr>
            </a:br>
            <a:endParaRPr lang="ru-RU" sz="2200" b="1" dirty="0">
              <a:ln>
                <a:solidFill>
                  <a:sysClr val="windowText" lastClr="000000"/>
                </a:solidFill>
              </a:ln>
              <a:latin typeface="+mn-lt"/>
            </a:endParaRPr>
          </a:p>
        </p:txBody>
      </p:sp>
      <p:pic>
        <p:nvPicPr>
          <p:cNvPr id="9218" name="Picture 2"/>
          <p:cNvPicPr>
            <a:picLocks noChangeAspect="1" noChangeArrowheads="1"/>
          </p:cNvPicPr>
          <p:nvPr/>
        </p:nvPicPr>
        <p:blipFill>
          <a:blip r:embed="rId3" cstate="print"/>
          <a:srcRect l="3436" t="2390" r="1943" b="8170"/>
          <a:stretch>
            <a:fillRect/>
          </a:stretch>
        </p:blipFill>
        <p:spPr bwMode="auto">
          <a:xfrm>
            <a:off x="285720" y="964579"/>
            <a:ext cx="3786214" cy="5679321"/>
          </a:xfrm>
          <a:prstGeom prst="rect">
            <a:avLst/>
          </a:prstGeom>
          <a:ln>
            <a:noFill/>
          </a:ln>
          <a:effectLst>
            <a:outerShdw blurRad="292100" dist="139700" dir="2700000" algn="tl" rotWithShape="0">
              <a:srgbClr val="333333">
                <a:alpha val="65000"/>
              </a:srgbClr>
            </a:outerShdw>
          </a:effectLst>
        </p:spPr>
      </p:pic>
      <p:sp>
        <p:nvSpPr>
          <p:cNvPr id="5" name="Прямоугольник 4"/>
          <p:cNvSpPr/>
          <p:nvPr/>
        </p:nvSpPr>
        <p:spPr>
          <a:xfrm>
            <a:off x="214282" y="-214338"/>
            <a:ext cx="8929718" cy="954107"/>
          </a:xfrm>
          <a:prstGeom prst="rect">
            <a:avLst/>
          </a:prstGeom>
        </p:spPr>
        <p:txBody>
          <a:bodyPr wrap="square">
            <a:spAutoFit/>
          </a:bodyPr>
          <a:lstStyle/>
          <a:p>
            <a:pPr algn="just">
              <a:spcBef>
                <a:spcPct val="0"/>
              </a:spcBef>
            </a:pPr>
            <a:endParaRPr lang="ru-RU" sz="2800" b="1" dirty="0" smtClean="0">
              <a:ln>
                <a:solidFill>
                  <a:sysClr val="windowText" lastClr="000000"/>
                </a:solidFill>
              </a:ln>
              <a:latin typeface="+mj-lt"/>
              <a:ea typeface="+mj-ea"/>
              <a:cs typeface="+mj-cs"/>
            </a:endParaRPr>
          </a:p>
          <a:p>
            <a:pPr algn="ctr">
              <a:spcBef>
                <a:spcPct val="0"/>
              </a:spcBef>
            </a:pPr>
            <a:r>
              <a:rPr lang="ru-RU" sz="2800" b="1" dirty="0" smtClean="0">
                <a:ln>
                  <a:solidFill>
                    <a:sysClr val="windowText" lastClr="000000"/>
                  </a:solidFill>
                </a:ln>
                <a:latin typeface="+mj-lt"/>
                <a:ea typeface="+mj-ea"/>
                <a:cs typeface="+mj-cs"/>
              </a:rPr>
              <a:t>Мадонна Лита , 1490 год. Эрмитаж. Петербург</a:t>
            </a:r>
            <a:endParaRPr lang="ru-RU" sz="2800" b="1" dirty="0">
              <a:ln>
                <a:solidFill>
                  <a:sysClr val="windowText" lastClr="000000"/>
                </a:solidFill>
              </a:ln>
              <a:latin typeface="+mj-lt"/>
              <a:ea typeface="+mj-ea"/>
              <a:cs typeface="+mj-cs"/>
            </a:endParaRPr>
          </a:p>
        </p:txBody>
      </p:sp>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pic>
        <p:nvPicPr>
          <p:cNvPr id="11266" name="Picture 3" descr="C:\Documents and Settings\Mercury\Рабочий стол\Новая папка\3758.jpg"/>
          <p:cNvPicPr>
            <a:picLocks noChangeAspect="1" noChangeArrowheads="1"/>
          </p:cNvPicPr>
          <p:nvPr/>
        </p:nvPicPr>
        <p:blipFill>
          <a:blip r:embed="rId3" cstate="print"/>
          <a:srcRect/>
          <a:stretch>
            <a:fillRect/>
          </a:stretch>
        </p:blipFill>
        <p:spPr bwMode="auto">
          <a:xfrm>
            <a:off x="571500" y="285750"/>
            <a:ext cx="4762500" cy="6267450"/>
          </a:xfrm>
          <a:prstGeom prst="rect">
            <a:avLst/>
          </a:prstGeom>
          <a:noFill/>
          <a:ln w="9525">
            <a:noFill/>
            <a:miter lim="800000"/>
            <a:headEnd/>
            <a:tailEnd/>
          </a:ln>
        </p:spPr>
      </p:pic>
      <p:sp>
        <p:nvSpPr>
          <p:cNvPr id="11267" name="TextBox 2"/>
          <p:cNvSpPr txBox="1">
            <a:spLocks noChangeArrowheads="1"/>
          </p:cNvSpPr>
          <p:nvPr/>
        </p:nvSpPr>
        <p:spPr bwMode="auto">
          <a:xfrm>
            <a:off x="5572125" y="2143125"/>
            <a:ext cx="3000375" cy="1384995"/>
          </a:xfrm>
          <a:prstGeom prst="rect">
            <a:avLst/>
          </a:prstGeom>
          <a:noFill/>
          <a:ln w="9525">
            <a:noFill/>
            <a:miter lim="800000"/>
            <a:headEnd/>
            <a:tailEnd/>
          </a:ln>
        </p:spPr>
        <p:txBody>
          <a:bodyPr>
            <a:spAutoFit/>
          </a:bodyPr>
          <a:lstStyle/>
          <a:p>
            <a:pPr algn="ctr"/>
            <a:r>
              <a:rPr lang="ru-RU" sz="2800" b="1" dirty="0" smtClean="0">
                <a:ln>
                  <a:solidFill>
                    <a:sysClr val="windowText" lastClr="000000"/>
                  </a:solidFill>
                </a:ln>
                <a:latin typeface="+mj-lt"/>
                <a:ea typeface="+mj-ea"/>
                <a:cs typeface="+mj-cs"/>
              </a:rPr>
              <a:t>Мадонна </a:t>
            </a:r>
            <a:r>
              <a:rPr lang="ru-RU" sz="2800" b="1" dirty="0">
                <a:ln>
                  <a:solidFill>
                    <a:sysClr val="windowText" lastClr="000000"/>
                  </a:solidFill>
                </a:ln>
                <a:latin typeface="+mj-lt"/>
                <a:ea typeface="+mj-ea"/>
                <a:cs typeface="+mj-cs"/>
              </a:rPr>
              <a:t>с </a:t>
            </a:r>
            <a:r>
              <a:rPr lang="ru-RU" sz="2800" b="1" dirty="0" smtClean="0">
                <a:ln>
                  <a:solidFill>
                    <a:sysClr val="windowText" lastClr="000000"/>
                  </a:solidFill>
                </a:ln>
                <a:latin typeface="+mj-lt"/>
                <a:ea typeface="+mj-ea"/>
                <a:cs typeface="+mj-cs"/>
              </a:rPr>
              <a:t>гвоздикой</a:t>
            </a:r>
            <a:endParaRPr lang="ru-RU" sz="2800" b="1" dirty="0">
              <a:ln>
                <a:solidFill>
                  <a:sysClr val="windowText" lastClr="000000"/>
                </a:solidFill>
              </a:ln>
              <a:latin typeface="+mj-lt"/>
              <a:ea typeface="+mj-ea"/>
              <a:cs typeface="+mj-cs"/>
            </a:endParaRPr>
          </a:p>
          <a:p>
            <a:pPr algn="ctr"/>
            <a:r>
              <a:rPr lang="ru-RU" sz="2800" b="1" dirty="0">
                <a:ln>
                  <a:solidFill>
                    <a:sysClr val="windowText" lastClr="000000"/>
                  </a:solidFill>
                </a:ln>
                <a:latin typeface="+mj-lt"/>
                <a:ea typeface="+mj-ea"/>
                <a:cs typeface="+mj-cs"/>
              </a:rPr>
              <a:t>1473 год</a:t>
            </a:r>
          </a:p>
        </p:txBody>
      </p:sp>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Рисунок 8"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sp>
        <p:nvSpPr>
          <p:cNvPr id="17410" name="Rectangle 2"/>
          <p:cNvSpPr>
            <a:spLocks noGrp="1" noChangeArrowheads="1"/>
          </p:cNvSpPr>
          <p:nvPr>
            <p:ph type="title"/>
          </p:nvPr>
        </p:nvSpPr>
        <p:spPr>
          <a:xfrm>
            <a:off x="468313" y="0"/>
            <a:ext cx="8229600" cy="692696"/>
          </a:xfrm>
        </p:spPr>
        <p:txBody>
          <a:bodyPr>
            <a:normAutofit/>
          </a:bodyPr>
          <a:lstStyle/>
          <a:p>
            <a:r>
              <a:rPr lang="ru-RU" sz="2800" b="1" dirty="0">
                <a:ln>
                  <a:solidFill>
                    <a:sysClr val="windowText" lastClr="000000"/>
                  </a:solidFill>
                </a:ln>
              </a:rPr>
              <a:t>Мадонна с гвоздикой </a:t>
            </a:r>
          </a:p>
        </p:txBody>
      </p:sp>
      <p:sp>
        <p:nvSpPr>
          <p:cNvPr id="17411" name="Rectangle 3"/>
          <p:cNvSpPr>
            <a:spLocks noGrp="1" noChangeArrowheads="1"/>
          </p:cNvSpPr>
          <p:nvPr>
            <p:ph type="body" sz="half" idx="1"/>
          </p:nvPr>
        </p:nvSpPr>
        <p:spPr>
          <a:xfrm>
            <a:off x="0" y="620688"/>
            <a:ext cx="9144000" cy="5907113"/>
          </a:xfrm>
        </p:spPr>
        <p:txBody>
          <a:bodyPr>
            <a:noAutofit/>
          </a:bodyPr>
          <a:lstStyle/>
          <a:p>
            <a:pPr marL="0" indent="0" algn="just">
              <a:lnSpc>
                <a:spcPct val="110000"/>
              </a:lnSpc>
              <a:spcBef>
                <a:spcPct val="0"/>
              </a:spcBef>
              <a:buFont typeface="Wingdings" pitchFamily="2" charset="2"/>
              <a:buNone/>
              <a:defRPr/>
            </a:pPr>
            <a:r>
              <a:rPr lang="ru-RU" sz="2000" b="1" dirty="0" smtClean="0">
                <a:solidFill>
                  <a:srgbClr val="663300"/>
                </a:solidFill>
                <a:latin typeface="GothicRus Condenced" pitchFamily="18" charset="0"/>
                <a:ea typeface="+mj-ea"/>
                <a:cs typeface="+mj-cs"/>
              </a:rPr>
              <a:t>   </a:t>
            </a:r>
            <a:r>
              <a:rPr lang="ru-RU" sz="2000" b="1" dirty="0" smtClean="0">
                <a:ln>
                  <a:solidFill>
                    <a:sysClr val="windowText" lastClr="000000"/>
                  </a:solidFill>
                </a:ln>
                <a:ea typeface="+mj-ea"/>
                <a:cs typeface="+mj-cs"/>
              </a:rPr>
              <a:t>Мадонна с гвоздикой  написана в ранний период творчества художника. Вазари отмечает деталь, поразившую его: «Графин с цветами, наполненный водой. Изображение Мадонны и младенца Иисуса, ясно показывают преданность методам, принятым в мастерской Верроккио. Такие Мадонны, предназначенные для внутреннего использования и частного поклонения, были широко распространены в 15-ом столетии во Флоренции.</a:t>
            </a:r>
          </a:p>
          <a:p>
            <a:pPr marL="0" indent="0" algn="just">
              <a:lnSpc>
                <a:spcPct val="110000"/>
              </a:lnSpc>
              <a:spcBef>
                <a:spcPct val="0"/>
              </a:spcBef>
              <a:buFont typeface="Wingdings" pitchFamily="2" charset="2"/>
              <a:buNone/>
              <a:defRPr/>
            </a:pPr>
            <a:r>
              <a:rPr lang="ru-RU" sz="2000" b="1" dirty="0" smtClean="0">
                <a:ln>
                  <a:solidFill>
                    <a:sysClr val="windowText" lastClr="000000"/>
                  </a:solidFill>
                </a:ln>
                <a:ea typeface="+mj-ea"/>
                <a:cs typeface="+mj-cs"/>
              </a:rPr>
              <a:t>   Помимо описания отношений любви Марии к младенцу, Леонардо также включает символы общепринятых элементов Христианской веры:</a:t>
            </a:r>
            <a:br>
              <a:rPr lang="ru-RU" sz="2000" b="1" dirty="0" smtClean="0">
                <a:ln>
                  <a:solidFill>
                    <a:sysClr val="windowText" lastClr="000000"/>
                  </a:solidFill>
                </a:ln>
                <a:ea typeface="+mj-ea"/>
                <a:cs typeface="+mj-cs"/>
              </a:rPr>
            </a:br>
            <a:r>
              <a:rPr lang="ru-RU" sz="2000" b="1" dirty="0" smtClean="0">
                <a:ln>
                  <a:solidFill>
                    <a:sysClr val="windowText" lastClr="000000"/>
                  </a:solidFill>
                </a:ln>
                <a:ea typeface="+mj-ea"/>
                <a:cs typeface="+mj-cs"/>
              </a:rPr>
              <a:t>В неопытном жесте Святой ребенок протягивает руки к красной гвоздике, символ Страсти Христа, указывающий на невинность младенца и намёк на будущее Распятие на кресте, ожидающее Спасителя. Хрустальная ваза с цветами - признак чистоты Марии. </a:t>
            </a:r>
          </a:p>
          <a:p>
            <a:pPr marL="0" indent="0" algn="just">
              <a:lnSpc>
                <a:spcPct val="110000"/>
              </a:lnSpc>
              <a:spcBef>
                <a:spcPct val="0"/>
              </a:spcBef>
              <a:buFont typeface="Wingdings" pitchFamily="2" charset="2"/>
              <a:buNone/>
              <a:defRPr/>
            </a:pPr>
            <a:r>
              <a:rPr lang="ru-RU" sz="2000" b="1" dirty="0" smtClean="0">
                <a:ln>
                  <a:solidFill>
                    <a:sysClr val="windowText" lastClr="000000"/>
                  </a:solidFill>
                </a:ln>
                <a:ea typeface="+mj-ea"/>
                <a:cs typeface="+mj-cs"/>
              </a:rPr>
              <a:t>В то же время, мотивы, типа гвоздики и кристаллической вазы, падение ткани на коленях Мадонны, с его интенсивной окраской, которые требуют большой навык со стороны художника, позволили Леонардо показать свой талант. </a:t>
            </a:r>
          </a:p>
        </p:txBody>
      </p:sp>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sp>
        <p:nvSpPr>
          <p:cNvPr id="3080" name="Text Box 8"/>
          <p:cNvSpPr txBox="1">
            <a:spLocks noChangeArrowheads="1"/>
          </p:cNvSpPr>
          <p:nvPr/>
        </p:nvSpPr>
        <p:spPr bwMode="auto">
          <a:xfrm>
            <a:off x="4643438" y="357188"/>
            <a:ext cx="4032250" cy="954107"/>
          </a:xfrm>
          <a:prstGeom prst="rect">
            <a:avLst/>
          </a:prstGeom>
          <a:noFill/>
          <a:ln w="9525">
            <a:noFill/>
            <a:miter lim="800000"/>
            <a:headEnd/>
            <a:tailEnd/>
          </a:ln>
        </p:spPr>
        <p:txBody>
          <a:bodyPr>
            <a:spAutoFit/>
          </a:bodyPr>
          <a:lstStyle/>
          <a:p>
            <a:pPr algn="ctr">
              <a:spcBef>
                <a:spcPct val="0"/>
              </a:spcBef>
            </a:pPr>
            <a:r>
              <a:rPr lang="ru-RU" sz="2800" b="1" dirty="0" smtClean="0">
                <a:ln>
                  <a:solidFill>
                    <a:sysClr val="windowText" lastClr="000000"/>
                  </a:solidFill>
                </a:ln>
                <a:latin typeface="+mj-lt"/>
                <a:ea typeface="+mj-ea"/>
                <a:cs typeface="+mj-cs"/>
              </a:rPr>
              <a:t>Мона Лиза</a:t>
            </a:r>
            <a:endParaRPr lang="ru-RU" sz="2800" b="1" dirty="0">
              <a:ln>
                <a:solidFill>
                  <a:sysClr val="windowText" lastClr="000000"/>
                </a:solidFill>
              </a:ln>
              <a:latin typeface="+mj-lt"/>
              <a:ea typeface="+mj-ea"/>
              <a:cs typeface="+mj-cs"/>
            </a:endParaRPr>
          </a:p>
          <a:p>
            <a:pPr algn="ctr">
              <a:spcBef>
                <a:spcPct val="0"/>
              </a:spcBef>
            </a:pPr>
            <a:r>
              <a:rPr lang="ru-RU" sz="2800" b="1" dirty="0">
                <a:ln>
                  <a:solidFill>
                    <a:sysClr val="windowText" lastClr="000000"/>
                  </a:solidFill>
                </a:ln>
                <a:latin typeface="+mj-lt"/>
                <a:ea typeface="+mj-ea"/>
                <a:cs typeface="+mj-cs"/>
              </a:rPr>
              <a:t> Лувр, </a:t>
            </a:r>
            <a:r>
              <a:rPr lang="ru-RU" sz="2800" b="1" dirty="0" smtClean="0">
                <a:ln>
                  <a:solidFill>
                    <a:sysClr val="windowText" lastClr="000000"/>
                  </a:solidFill>
                </a:ln>
                <a:latin typeface="+mj-lt"/>
                <a:ea typeface="+mj-ea"/>
                <a:cs typeface="+mj-cs"/>
              </a:rPr>
              <a:t>Париж</a:t>
            </a:r>
            <a:endParaRPr lang="ru-RU" sz="2800" b="1" dirty="0">
              <a:ln>
                <a:solidFill>
                  <a:sysClr val="windowText" lastClr="000000"/>
                </a:solidFill>
              </a:ln>
              <a:latin typeface="+mj-lt"/>
              <a:ea typeface="+mj-ea"/>
              <a:cs typeface="+mj-cs"/>
            </a:endParaRPr>
          </a:p>
        </p:txBody>
      </p:sp>
      <p:sp>
        <p:nvSpPr>
          <p:cNvPr id="3081" name="Text Box 9"/>
          <p:cNvSpPr txBox="1">
            <a:spLocks noChangeArrowheads="1"/>
          </p:cNvSpPr>
          <p:nvPr/>
        </p:nvSpPr>
        <p:spPr bwMode="auto">
          <a:xfrm>
            <a:off x="4572000" y="1500174"/>
            <a:ext cx="4179887" cy="4893647"/>
          </a:xfrm>
          <a:prstGeom prst="rect">
            <a:avLst/>
          </a:prstGeom>
          <a:noFill/>
          <a:ln w="9525">
            <a:noFill/>
            <a:miter lim="800000"/>
            <a:headEnd/>
            <a:tailEnd/>
          </a:ln>
        </p:spPr>
        <p:txBody>
          <a:bodyPr wrap="square">
            <a:spAutoFit/>
          </a:bodyPr>
          <a:lstStyle/>
          <a:p>
            <a:pPr algn="just">
              <a:lnSpc>
                <a:spcPct val="110000"/>
              </a:lnSpc>
              <a:spcBef>
                <a:spcPct val="0"/>
              </a:spcBef>
              <a:defRPr/>
            </a:pPr>
            <a:r>
              <a:rPr lang="ru-RU" sz="2000" b="1" dirty="0">
                <a:ln>
                  <a:solidFill>
                    <a:sysClr val="windowText" lastClr="000000"/>
                  </a:solidFill>
                </a:ln>
                <a:ea typeface="+mj-ea"/>
                <a:cs typeface="+mj-cs"/>
              </a:rPr>
              <a:t>«Джоконда» кисти Леонардо считается </a:t>
            </a:r>
            <a:r>
              <a:rPr lang="ru-RU" sz="2000" b="1" dirty="0" smtClean="0">
                <a:ln>
                  <a:solidFill>
                    <a:sysClr val="windowText" lastClr="000000"/>
                  </a:solidFill>
                </a:ln>
                <a:ea typeface="+mj-ea"/>
                <a:cs typeface="+mj-cs"/>
              </a:rPr>
              <a:t>воплощением мастерства </a:t>
            </a:r>
            <a:r>
              <a:rPr lang="ru-RU" sz="2000" b="1" dirty="0">
                <a:ln>
                  <a:solidFill>
                    <a:sysClr val="windowText" lastClr="000000"/>
                  </a:solidFill>
                </a:ln>
                <a:ea typeface="+mj-ea"/>
                <a:cs typeface="+mj-cs"/>
              </a:rPr>
              <a:t>и тайны живописи. </a:t>
            </a:r>
            <a:r>
              <a:rPr lang="ru-RU" sz="2000" b="1" dirty="0" smtClean="0">
                <a:ln>
                  <a:solidFill>
                    <a:sysClr val="windowText" lastClr="000000"/>
                  </a:solidFill>
                </a:ln>
                <a:ea typeface="+mj-ea"/>
                <a:cs typeface="+mj-cs"/>
              </a:rPr>
              <a:t>  </a:t>
            </a:r>
            <a:r>
              <a:rPr lang="ru-RU" sz="2000" b="1" dirty="0">
                <a:ln>
                  <a:solidFill>
                    <a:sysClr val="windowText" lastClr="000000"/>
                  </a:solidFill>
                </a:ln>
                <a:ea typeface="+mj-ea"/>
                <a:cs typeface="+mj-cs"/>
              </a:rPr>
              <a:t>Загадочная, </a:t>
            </a:r>
            <a:r>
              <a:rPr lang="ru-RU" sz="2000" b="1" dirty="0" smtClean="0">
                <a:ln>
                  <a:solidFill>
                    <a:sysClr val="windowText" lastClr="000000"/>
                  </a:solidFill>
                </a:ln>
                <a:ea typeface="+mj-ea"/>
                <a:cs typeface="+mj-cs"/>
              </a:rPr>
              <a:t>полупечальная, полувосторженная </a:t>
            </a:r>
            <a:r>
              <a:rPr lang="ru-RU" sz="2000" b="1" dirty="0">
                <a:ln>
                  <a:solidFill>
                    <a:sysClr val="windowText" lastClr="000000"/>
                  </a:solidFill>
                </a:ln>
                <a:ea typeface="+mj-ea"/>
                <a:cs typeface="+mj-cs"/>
              </a:rPr>
              <a:t>улыбка, тенью скользнувшая по губам </a:t>
            </a:r>
            <a:r>
              <a:rPr lang="ru-RU" sz="2000" b="1" dirty="0" smtClean="0">
                <a:ln>
                  <a:solidFill>
                    <a:sysClr val="windowText" lastClr="000000"/>
                  </a:solidFill>
                </a:ln>
                <a:ea typeface="+mj-ea"/>
                <a:cs typeface="+mj-cs"/>
              </a:rPr>
              <a:t>молодой </a:t>
            </a:r>
            <a:r>
              <a:rPr lang="ru-RU" sz="2000" b="1" dirty="0">
                <a:ln>
                  <a:solidFill>
                    <a:sysClr val="windowText" lastClr="000000"/>
                  </a:solidFill>
                </a:ln>
                <a:ea typeface="+mj-ea"/>
                <a:cs typeface="+mj-cs"/>
              </a:rPr>
              <a:t>женщины, «лунный» </a:t>
            </a:r>
          </a:p>
          <a:p>
            <a:pPr algn="just">
              <a:lnSpc>
                <a:spcPct val="110000"/>
              </a:lnSpc>
              <a:spcBef>
                <a:spcPct val="0"/>
              </a:spcBef>
              <a:defRPr/>
            </a:pPr>
            <a:r>
              <a:rPr lang="ru-RU" sz="2000" b="1" dirty="0">
                <a:ln>
                  <a:solidFill>
                    <a:sysClr val="windowText" lastClr="000000"/>
                  </a:solidFill>
                </a:ln>
                <a:ea typeface="+mj-ea"/>
                <a:cs typeface="+mj-cs"/>
              </a:rPr>
              <a:t>пейзаж на втором плане, </a:t>
            </a:r>
            <a:r>
              <a:rPr lang="ru-RU" sz="2000" b="1" dirty="0" smtClean="0">
                <a:ln>
                  <a:solidFill>
                    <a:sysClr val="windowText" lastClr="000000"/>
                  </a:solidFill>
                </a:ln>
                <a:ea typeface="+mj-ea"/>
                <a:cs typeface="+mj-cs"/>
              </a:rPr>
              <a:t>гармония </a:t>
            </a:r>
            <a:r>
              <a:rPr lang="ru-RU" sz="2000" b="1" dirty="0">
                <a:ln>
                  <a:solidFill>
                    <a:sysClr val="windowText" lastClr="000000"/>
                  </a:solidFill>
                </a:ln>
                <a:ea typeface="+mj-ea"/>
                <a:cs typeface="+mj-cs"/>
              </a:rPr>
              <a:t>и спокойствие </a:t>
            </a:r>
            <a:r>
              <a:rPr lang="ru-RU" sz="2000" b="1" dirty="0" smtClean="0">
                <a:ln>
                  <a:solidFill>
                    <a:sysClr val="windowText" lastClr="000000"/>
                  </a:solidFill>
                </a:ln>
                <a:ea typeface="+mj-ea"/>
                <a:cs typeface="+mj-cs"/>
              </a:rPr>
              <a:t>всего облика </a:t>
            </a:r>
            <a:r>
              <a:rPr lang="ru-RU" sz="2000" b="1" dirty="0">
                <a:ln>
                  <a:solidFill>
                    <a:sysClr val="windowText" lastClr="000000"/>
                  </a:solidFill>
                </a:ln>
                <a:ea typeface="+mj-ea"/>
                <a:cs typeface="+mj-cs"/>
              </a:rPr>
              <a:t>создают образ поэтичный и счастливый, </a:t>
            </a:r>
            <a:r>
              <a:rPr lang="ru-RU" sz="2000" b="1" dirty="0" smtClean="0">
                <a:ln>
                  <a:solidFill>
                    <a:sysClr val="windowText" lastClr="000000"/>
                  </a:solidFill>
                </a:ln>
                <a:ea typeface="+mj-ea"/>
                <a:cs typeface="+mj-cs"/>
              </a:rPr>
              <a:t>таинственный </a:t>
            </a:r>
            <a:r>
              <a:rPr lang="ru-RU" sz="2000" b="1" dirty="0">
                <a:ln>
                  <a:solidFill>
                    <a:sysClr val="windowText" lastClr="000000"/>
                  </a:solidFill>
                </a:ln>
                <a:ea typeface="+mj-ea"/>
                <a:cs typeface="+mj-cs"/>
              </a:rPr>
              <a:t>и  прекрасный.</a:t>
            </a:r>
          </a:p>
          <a:p>
            <a:endParaRPr lang="ru-RU" sz="2400" b="1" dirty="0">
              <a:solidFill>
                <a:srgbClr val="800000"/>
              </a:solidFill>
              <a:latin typeface="Garamond" pitchFamily="18" charset="0"/>
            </a:endParaRPr>
          </a:p>
          <a:p>
            <a:endParaRPr lang="ru-RU" sz="2400" b="1" dirty="0">
              <a:solidFill>
                <a:srgbClr val="800000"/>
              </a:solidFill>
              <a:latin typeface="Garamond" pitchFamily="18" charset="0"/>
            </a:endParaRPr>
          </a:p>
        </p:txBody>
      </p:sp>
      <p:pic>
        <p:nvPicPr>
          <p:cNvPr id="3082" name="Picture 10" descr="C:\Documents and Settings\Mercury\Рабочий стол\Новая папка\mona_liza_gioconda.jpg"/>
          <p:cNvPicPr>
            <a:picLocks noChangeAspect="1" noChangeArrowheads="1"/>
          </p:cNvPicPr>
          <p:nvPr/>
        </p:nvPicPr>
        <p:blipFill>
          <a:blip r:embed="rId3" cstate="print"/>
          <a:srcRect/>
          <a:stretch>
            <a:fillRect/>
          </a:stretch>
        </p:blipFill>
        <p:spPr bwMode="auto">
          <a:xfrm>
            <a:off x="571500" y="428625"/>
            <a:ext cx="3767138" cy="5567363"/>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sp>
        <p:nvSpPr>
          <p:cNvPr id="6" name="Прямоугольник 5"/>
          <p:cNvSpPr/>
          <p:nvPr/>
        </p:nvSpPr>
        <p:spPr>
          <a:xfrm>
            <a:off x="323528" y="908720"/>
            <a:ext cx="8352928" cy="5847755"/>
          </a:xfrm>
          <a:prstGeom prst="rect">
            <a:avLst/>
          </a:prstGeom>
        </p:spPr>
        <p:txBody>
          <a:bodyPr wrap="square">
            <a:spAutoFit/>
          </a:bodyPr>
          <a:lstStyle/>
          <a:p>
            <a:pPr algn="just">
              <a:lnSpc>
                <a:spcPct val="110000"/>
              </a:lnSpc>
              <a:spcBef>
                <a:spcPct val="0"/>
              </a:spcBef>
              <a:defRPr/>
            </a:pPr>
            <a:r>
              <a:rPr lang="ru-RU" sz="2000" b="1" dirty="0" smtClean="0">
                <a:ln>
                  <a:solidFill>
                    <a:sysClr val="windowText" lastClr="000000"/>
                  </a:solidFill>
                </a:ln>
                <a:ea typeface="+mj-ea"/>
                <a:cs typeface="+mj-cs"/>
              </a:rPr>
              <a:t>   В записях великого Леонардо да Винчи, нет ни одного упоминания о работе над портретом. Существует много версий того, кто изображен на этом произведении. Среди прочих мнений выказывались и такие, что </a:t>
            </a:r>
            <a:r>
              <a:rPr lang="ru-RU" sz="2000" b="1" dirty="0" err="1" smtClean="0">
                <a:ln>
                  <a:solidFill>
                    <a:sysClr val="windowText" lastClr="000000"/>
                  </a:solidFill>
                </a:ln>
                <a:ea typeface="+mj-ea"/>
                <a:cs typeface="+mj-cs"/>
              </a:rPr>
              <a:t>Мона</a:t>
            </a:r>
            <a:r>
              <a:rPr lang="ru-RU" sz="2000" b="1" dirty="0" smtClean="0">
                <a:ln>
                  <a:solidFill>
                    <a:sysClr val="windowText" lastClr="000000"/>
                  </a:solidFill>
                </a:ln>
                <a:ea typeface="+mj-ea"/>
                <a:cs typeface="+mj-cs"/>
              </a:rPr>
              <a:t> Лиза - и автопортрет самого Леонардо, и портрет его ученика, и портрет матери или просто идеальный собирательный женский образ. Согласно «официальному» мнению, на картине изображена жена флорентийского купца </a:t>
            </a:r>
            <a:r>
              <a:rPr lang="ru-RU" sz="2000" b="1" dirty="0" err="1" smtClean="0">
                <a:ln>
                  <a:solidFill>
                    <a:sysClr val="windowText" lastClr="000000"/>
                  </a:solidFill>
                </a:ln>
                <a:ea typeface="+mj-ea"/>
                <a:cs typeface="+mj-cs"/>
              </a:rPr>
              <a:t>Франческо</a:t>
            </a:r>
            <a:r>
              <a:rPr lang="ru-RU" sz="2000" b="1" dirty="0" smtClean="0">
                <a:ln>
                  <a:solidFill>
                    <a:sysClr val="windowText" lastClr="000000"/>
                  </a:solidFill>
                </a:ln>
                <a:ea typeface="+mj-ea"/>
                <a:cs typeface="+mj-cs"/>
              </a:rPr>
              <a:t> дель </a:t>
            </a:r>
            <a:r>
              <a:rPr lang="ru-RU" sz="2000" b="1" dirty="0" err="1" smtClean="0">
                <a:ln>
                  <a:solidFill>
                    <a:sysClr val="windowText" lastClr="000000"/>
                  </a:solidFill>
                </a:ln>
                <a:ea typeface="+mj-ea"/>
                <a:cs typeface="+mj-cs"/>
              </a:rPr>
              <a:t>Джокондо</a:t>
            </a:r>
            <a:r>
              <a:rPr lang="ru-RU" sz="2000" b="1" dirty="0" smtClean="0">
                <a:ln>
                  <a:solidFill>
                    <a:sysClr val="windowText" lastClr="000000"/>
                  </a:solidFill>
                </a:ln>
                <a:ea typeface="+mj-ea"/>
                <a:cs typeface="+mj-cs"/>
              </a:rPr>
              <a:t> Лиза </a:t>
            </a:r>
            <a:r>
              <a:rPr lang="ru-RU" sz="2000" b="1" dirty="0" err="1" smtClean="0">
                <a:ln>
                  <a:solidFill>
                    <a:sysClr val="windowText" lastClr="000000"/>
                  </a:solidFill>
                </a:ln>
                <a:ea typeface="+mj-ea"/>
                <a:cs typeface="+mj-cs"/>
              </a:rPr>
              <a:t>Герардини</a:t>
            </a:r>
            <a:r>
              <a:rPr lang="ru-RU" sz="2000" b="1" dirty="0" smtClean="0">
                <a:ln>
                  <a:solidFill>
                    <a:sysClr val="windowText" lastClr="000000"/>
                  </a:solidFill>
                </a:ln>
                <a:ea typeface="+mj-ea"/>
                <a:cs typeface="+mj-cs"/>
              </a:rPr>
              <a:t>. На губах </a:t>
            </a:r>
            <a:r>
              <a:rPr lang="ru-RU" sz="2000" b="1" dirty="0" err="1" smtClean="0">
                <a:ln>
                  <a:solidFill>
                    <a:sysClr val="windowText" lastClr="000000"/>
                  </a:solidFill>
                </a:ln>
                <a:ea typeface="+mj-ea"/>
                <a:cs typeface="+mj-cs"/>
              </a:rPr>
              <a:t>Моны</a:t>
            </a:r>
            <a:r>
              <a:rPr lang="ru-RU" sz="2000" b="1" dirty="0" smtClean="0">
                <a:ln>
                  <a:solidFill>
                    <a:sysClr val="windowText" lastClr="000000"/>
                  </a:solidFill>
                </a:ln>
                <a:ea typeface="+mj-ea"/>
                <a:cs typeface="+mj-cs"/>
              </a:rPr>
              <a:t> Лизы застыла знаменитая едва уловимая улыбка, придающая ее лицу загадку и очарование. Не зритель смотрит на нее, а она сама наблюдает за ним глубоким, все понимающим взглядом Картина выполнена почти прозрачными, необычайно тонкими слоями. Кажется, что </a:t>
            </a:r>
            <a:r>
              <a:rPr lang="ru-RU" sz="2000" b="1" dirty="0" err="1" smtClean="0">
                <a:ln>
                  <a:solidFill>
                    <a:sysClr val="windowText" lastClr="000000"/>
                  </a:solidFill>
                </a:ln>
                <a:ea typeface="+mj-ea"/>
                <a:cs typeface="+mj-cs"/>
              </a:rPr>
              <a:t>Мона</a:t>
            </a:r>
            <a:r>
              <a:rPr lang="ru-RU" sz="2000" b="1" dirty="0" smtClean="0">
                <a:ln>
                  <a:solidFill>
                    <a:sysClr val="windowText" lastClr="000000"/>
                  </a:solidFill>
                </a:ln>
                <a:ea typeface="+mj-ea"/>
                <a:cs typeface="+mj-cs"/>
              </a:rPr>
              <a:t> Лиза не написана красками, а совсем «живая». Мазки настолько мелкие, что ни микроскоп, ни лучи рентгена не обнаруживают следов работы мастера и не определяют количество живописных слоев. «Джоконда» необычайно воздушна. Пространство картины наполнено легкой дымкой, пропускающей рассеянный свет, - «</a:t>
            </a:r>
            <a:r>
              <a:rPr lang="ru-RU" sz="2000" b="1" dirty="0" err="1" smtClean="0">
                <a:ln>
                  <a:solidFill>
                    <a:sysClr val="windowText" lastClr="000000"/>
                  </a:solidFill>
                </a:ln>
                <a:ea typeface="+mj-ea"/>
                <a:cs typeface="+mj-cs"/>
              </a:rPr>
              <a:t>сфумато</a:t>
            </a:r>
            <a:r>
              <a:rPr lang="ru-RU" sz="2000" b="1" dirty="0" smtClean="0">
                <a:ln>
                  <a:solidFill>
                    <a:sysClr val="windowText" lastClr="000000"/>
                  </a:solidFill>
                </a:ln>
                <a:ea typeface="+mj-ea"/>
                <a:cs typeface="+mj-cs"/>
              </a:rPr>
              <a:t>», по определению самого художника. </a:t>
            </a:r>
          </a:p>
        </p:txBody>
      </p:sp>
      <p:sp>
        <p:nvSpPr>
          <p:cNvPr id="7" name="Прямоугольник 6"/>
          <p:cNvSpPr/>
          <p:nvPr/>
        </p:nvSpPr>
        <p:spPr>
          <a:xfrm>
            <a:off x="1915747" y="404664"/>
            <a:ext cx="4585422" cy="523220"/>
          </a:xfrm>
          <a:prstGeom prst="rect">
            <a:avLst/>
          </a:prstGeom>
        </p:spPr>
        <p:txBody>
          <a:bodyPr wrap="none">
            <a:spAutoFit/>
          </a:bodyPr>
          <a:lstStyle/>
          <a:p>
            <a:pPr algn="ctr">
              <a:spcBef>
                <a:spcPct val="0"/>
              </a:spcBef>
            </a:pPr>
            <a:r>
              <a:rPr lang="ru-RU" sz="2800" b="1" dirty="0" smtClean="0">
                <a:ln>
                  <a:solidFill>
                    <a:sysClr val="windowText" lastClr="000000"/>
                  </a:solidFill>
                </a:ln>
                <a:latin typeface="+mj-lt"/>
                <a:ea typeface="+mj-ea"/>
                <a:cs typeface="+mj-cs"/>
              </a:rPr>
              <a:t>      </a:t>
            </a:r>
            <a:r>
              <a:rPr lang="ru-RU" sz="2800" b="1" dirty="0" err="1" smtClean="0">
                <a:ln>
                  <a:solidFill>
                    <a:sysClr val="windowText" lastClr="000000"/>
                  </a:solidFill>
                </a:ln>
                <a:latin typeface="+mj-lt"/>
                <a:ea typeface="+mj-ea"/>
                <a:cs typeface="+mj-cs"/>
              </a:rPr>
              <a:t>Мона</a:t>
            </a:r>
            <a:r>
              <a:rPr lang="ru-RU" sz="2800" b="1" dirty="0" smtClean="0">
                <a:ln>
                  <a:solidFill>
                    <a:sysClr val="windowText" lastClr="000000"/>
                  </a:solidFill>
                </a:ln>
                <a:latin typeface="+mj-lt"/>
                <a:ea typeface="+mj-ea"/>
                <a:cs typeface="+mj-cs"/>
              </a:rPr>
              <a:t> Лиза «Джоконда» </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Рисунок 4" descr="GE131_350A.jpg"/>
          <p:cNvPicPr>
            <a:picLocks noChangeAspect="1"/>
          </p:cNvPicPr>
          <p:nvPr/>
        </p:nvPicPr>
        <p:blipFill>
          <a:blip r:embed="rId2" cstate="print">
            <a:lum bright="-17000" contrast="40000"/>
          </a:blip>
          <a:srcRect l="42655" t="23533" r="7797" b="27049"/>
          <a:stretch>
            <a:fillRect/>
          </a:stretch>
        </p:blipFill>
        <p:spPr>
          <a:xfrm flipV="1">
            <a:off x="1" y="0"/>
            <a:ext cx="9143999" cy="6858000"/>
          </a:xfrm>
          <a:prstGeom prst="rect">
            <a:avLst/>
          </a:prstGeom>
        </p:spPr>
      </p:pic>
      <p:sp>
        <p:nvSpPr>
          <p:cNvPr id="4" name="Заголовок 3"/>
          <p:cNvSpPr>
            <a:spLocks noGrp="1"/>
          </p:cNvSpPr>
          <p:nvPr>
            <p:ph type="title"/>
          </p:nvPr>
        </p:nvSpPr>
        <p:spPr/>
        <p:txBody>
          <a:bodyPr>
            <a:normAutofit/>
          </a:bodyPr>
          <a:lstStyle/>
          <a:p>
            <a:pPr>
              <a:lnSpc>
                <a:spcPct val="80000"/>
              </a:lnSpc>
            </a:pPr>
            <a:r>
              <a:rPr lang="ru-RU" sz="3200" b="1" dirty="0" smtClean="0">
                <a:solidFill>
                  <a:srgbClr val="663300"/>
                </a:solidFill>
                <a:latin typeface="GothicRus Condenced" pitchFamily="18" charset="0"/>
                <a:ea typeface="+mn-ea"/>
                <a:cs typeface="+mn-cs"/>
                <a:hlinkClick r:id="rId3" action="ppaction://hlinksldjump"/>
              </a:rPr>
              <a:t> </a:t>
            </a:r>
            <a:endParaRPr lang="en-US" sz="3200" b="1" dirty="0" smtClean="0">
              <a:solidFill>
                <a:srgbClr val="663300"/>
              </a:solidFill>
              <a:latin typeface="GothicRus Condenced" pitchFamily="18" charset="0"/>
              <a:ea typeface="+mn-ea"/>
              <a:cs typeface="+mn-cs"/>
              <a:hlinkClick r:id="rId3" action="ppaction://hlinksldjump"/>
            </a:endParaRPr>
          </a:p>
        </p:txBody>
      </p:sp>
      <p:sp>
        <p:nvSpPr>
          <p:cNvPr id="7170" name="Rectangle 2"/>
          <p:cNvSpPr>
            <a:spLocks noGrp="1" noChangeArrowheads="1"/>
          </p:cNvSpPr>
          <p:nvPr>
            <p:ph idx="1"/>
          </p:nvPr>
        </p:nvSpPr>
        <p:spPr>
          <a:xfrm>
            <a:off x="457200" y="714356"/>
            <a:ext cx="8229600" cy="6143644"/>
          </a:xfrm>
        </p:spPr>
        <p:txBody>
          <a:bodyPr vert="horz" lIns="91440" tIns="45720" rIns="91440" bIns="45720" rtlCol="0">
            <a:normAutofit fontScale="25000" lnSpcReduction="20000"/>
          </a:bodyPr>
          <a:lstStyle/>
          <a:p>
            <a:pPr marL="0" algn="ctr">
              <a:lnSpc>
                <a:spcPct val="120000"/>
              </a:lnSpc>
              <a:buNone/>
            </a:pPr>
            <a:r>
              <a:rPr lang="ru-RU" sz="7200" b="1" dirty="0" smtClean="0">
                <a:ln>
                  <a:solidFill>
                    <a:sysClr val="windowText" lastClr="000000"/>
                  </a:solidFill>
                </a:ln>
                <a:latin typeface="+mj-lt"/>
                <a:ea typeface="+mj-ea"/>
                <a:cs typeface="+mj-cs"/>
              </a:rPr>
              <a:t>Монна Лиза</a:t>
            </a:r>
          </a:p>
          <a:p>
            <a:pPr marL="0" algn="ctr">
              <a:lnSpc>
                <a:spcPct val="120000"/>
              </a:lnSpc>
              <a:buNone/>
            </a:pPr>
            <a:r>
              <a:rPr lang="ru-RU" sz="7200" b="1" dirty="0" smtClean="0">
                <a:ln>
                  <a:solidFill>
                    <a:sysClr val="windowText" lastClr="000000"/>
                  </a:solidFill>
                </a:ln>
                <a:latin typeface="+mj-lt"/>
                <a:ea typeface="+mj-ea"/>
                <a:cs typeface="+mj-cs"/>
              </a:rPr>
              <a:t>Святой Иоанн Креститель</a:t>
            </a:r>
            <a:endParaRPr lang="en-US" sz="7200" b="1" dirty="0" smtClean="0">
              <a:ln>
                <a:solidFill>
                  <a:sysClr val="windowText" lastClr="000000"/>
                </a:solidFill>
              </a:ln>
              <a:latin typeface="+mj-lt"/>
              <a:ea typeface="+mj-ea"/>
              <a:cs typeface="+mj-cs"/>
              <a:hlinkClick r:id="rId4" action="ppaction://hlinksldjump"/>
            </a:endParaRPr>
          </a:p>
          <a:p>
            <a:pPr marL="0" algn="ctr">
              <a:lnSpc>
                <a:spcPct val="120000"/>
              </a:lnSpc>
              <a:buNone/>
            </a:pPr>
            <a:r>
              <a:rPr lang="ru-RU" sz="7200" b="1" dirty="0" smtClean="0">
                <a:ln>
                  <a:solidFill>
                    <a:sysClr val="windowText" lastClr="000000"/>
                  </a:solidFill>
                </a:ln>
                <a:latin typeface="+mj-lt"/>
                <a:ea typeface="+mj-ea"/>
                <a:cs typeface="+mj-cs"/>
              </a:rPr>
              <a:t> Тайная вечеря и Этюды голов апостолов к «Тайной вечере»</a:t>
            </a:r>
            <a:endParaRPr lang="en-US" sz="7200" b="1" dirty="0" smtClean="0">
              <a:ln>
                <a:solidFill>
                  <a:sysClr val="windowText" lastClr="000000"/>
                </a:solidFill>
              </a:ln>
              <a:latin typeface="+mj-lt"/>
              <a:ea typeface="+mj-ea"/>
              <a:cs typeface="+mj-cs"/>
              <a:hlinkClick r:id="rId4" action="ppaction://hlinksldjump"/>
            </a:endParaRPr>
          </a:p>
          <a:p>
            <a:pPr marL="0" algn="ctr">
              <a:lnSpc>
                <a:spcPct val="120000"/>
              </a:lnSpc>
              <a:buNone/>
            </a:pPr>
            <a:r>
              <a:rPr lang="ru-RU" sz="7200" b="1" dirty="0" smtClean="0">
                <a:ln>
                  <a:solidFill>
                    <a:sysClr val="windowText" lastClr="000000"/>
                  </a:solidFill>
                </a:ln>
                <a:latin typeface="+mj-lt"/>
                <a:ea typeface="+mj-ea"/>
                <a:cs typeface="+mj-cs"/>
              </a:rPr>
              <a:t>Портрет Жинервы де Бенси</a:t>
            </a:r>
            <a:endParaRPr lang="en-US" sz="7200" b="1" dirty="0" smtClean="0">
              <a:ln>
                <a:solidFill>
                  <a:sysClr val="windowText" lastClr="000000"/>
                </a:solidFill>
              </a:ln>
              <a:latin typeface="+mj-lt"/>
              <a:ea typeface="+mj-ea"/>
              <a:cs typeface="+mj-cs"/>
              <a:hlinkClick r:id="rId4" action="ppaction://hlinksldjump"/>
            </a:endParaRPr>
          </a:p>
          <a:p>
            <a:pPr marL="0" algn="ctr">
              <a:lnSpc>
                <a:spcPct val="120000"/>
              </a:lnSpc>
              <a:buNone/>
            </a:pPr>
            <a:r>
              <a:rPr lang="ru-RU" sz="7200" b="1" dirty="0" smtClean="0">
                <a:ln>
                  <a:solidFill>
                    <a:sysClr val="windowText" lastClr="000000"/>
                  </a:solidFill>
                </a:ln>
                <a:latin typeface="+mj-lt"/>
                <a:ea typeface="+mj-ea"/>
                <a:cs typeface="+mj-cs"/>
              </a:rPr>
              <a:t> Портрет Дамы с горностаем(Сесилия Галлерани)</a:t>
            </a:r>
            <a:endParaRPr lang="en-US" sz="7200" b="1" dirty="0" smtClean="0">
              <a:ln>
                <a:solidFill>
                  <a:sysClr val="windowText" lastClr="000000"/>
                </a:solidFill>
              </a:ln>
              <a:latin typeface="+mj-lt"/>
              <a:ea typeface="+mj-ea"/>
              <a:cs typeface="+mj-cs"/>
              <a:hlinkClick r:id="rId4" action="ppaction://hlinksldjump"/>
            </a:endParaRPr>
          </a:p>
          <a:p>
            <a:pPr marL="0" algn="ctr">
              <a:lnSpc>
                <a:spcPct val="120000"/>
              </a:lnSpc>
              <a:buNone/>
            </a:pPr>
            <a:r>
              <a:rPr lang="ru-RU" sz="7200" b="1" dirty="0" smtClean="0">
                <a:ln>
                  <a:solidFill>
                    <a:sysClr val="windowText" lastClr="000000"/>
                  </a:solidFill>
                </a:ln>
                <a:latin typeface="+mj-lt"/>
                <a:ea typeface="+mj-ea"/>
                <a:cs typeface="+mj-cs"/>
              </a:rPr>
              <a:t>Портрет Неизвестной</a:t>
            </a:r>
          </a:p>
          <a:p>
            <a:pPr marL="0" algn="ctr">
              <a:lnSpc>
                <a:spcPct val="120000"/>
              </a:lnSpc>
              <a:buNone/>
            </a:pPr>
            <a:r>
              <a:rPr lang="ru-RU" sz="7200" b="1" dirty="0" smtClean="0">
                <a:ln>
                  <a:solidFill>
                    <a:sysClr val="windowText" lastClr="000000"/>
                  </a:solidFill>
                </a:ln>
                <a:latin typeface="+mj-lt"/>
                <a:ea typeface="+mj-ea"/>
                <a:cs typeface="+mj-cs"/>
              </a:rPr>
              <a:t>Мадонна с гвоздикой</a:t>
            </a:r>
          </a:p>
          <a:p>
            <a:pPr marL="0" algn="ctr">
              <a:lnSpc>
                <a:spcPct val="120000"/>
              </a:lnSpc>
              <a:buNone/>
            </a:pPr>
            <a:r>
              <a:rPr lang="ru-RU" sz="7200" b="1" dirty="0" smtClean="0">
                <a:ln>
                  <a:solidFill>
                    <a:sysClr val="windowText" lastClr="000000"/>
                  </a:solidFill>
                </a:ln>
                <a:latin typeface="+mj-lt"/>
                <a:ea typeface="+mj-ea"/>
                <a:cs typeface="+mj-cs"/>
              </a:rPr>
              <a:t>Дева Мария в гроте</a:t>
            </a:r>
            <a:endParaRPr lang="en-US" sz="7200" b="1" dirty="0" smtClean="0">
              <a:ln>
                <a:solidFill>
                  <a:sysClr val="windowText" lastClr="000000"/>
                </a:solidFill>
              </a:ln>
              <a:latin typeface="+mj-lt"/>
              <a:ea typeface="+mj-ea"/>
              <a:cs typeface="+mj-cs"/>
              <a:hlinkClick r:id="rId4" action="ppaction://hlinksldjump"/>
            </a:endParaRPr>
          </a:p>
          <a:p>
            <a:pPr marL="0" algn="ctr">
              <a:lnSpc>
                <a:spcPct val="120000"/>
              </a:lnSpc>
              <a:buNone/>
            </a:pPr>
            <a:r>
              <a:rPr lang="ru-RU" sz="7200" b="1" dirty="0" smtClean="0">
                <a:ln>
                  <a:solidFill>
                    <a:sysClr val="windowText" lastClr="000000"/>
                  </a:solidFill>
                </a:ln>
                <a:latin typeface="+mj-lt"/>
                <a:ea typeface="+mj-ea"/>
                <a:cs typeface="+mj-cs"/>
              </a:rPr>
              <a:t>Дева Мария в гроте (вторая Версия)</a:t>
            </a:r>
            <a:endParaRPr lang="en-US" sz="7200" b="1" dirty="0" smtClean="0">
              <a:ln>
                <a:solidFill>
                  <a:sysClr val="windowText" lastClr="000000"/>
                </a:solidFill>
              </a:ln>
              <a:latin typeface="+mj-lt"/>
              <a:ea typeface="+mj-ea"/>
              <a:cs typeface="+mj-cs"/>
              <a:hlinkClick r:id="rId4" action="ppaction://hlinksldjump"/>
            </a:endParaRPr>
          </a:p>
          <a:p>
            <a:pPr marL="0" algn="ctr">
              <a:lnSpc>
                <a:spcPct val="120000"/>
              </a:lnSpc>
              <a:buNone/>
            </a:pPr>
            <a:r>
              <a:rPr lang="ru-RU" sz="7200" b="1" dirty="0" smtClean="0">
                <a:ln>
                  <a:solidFill>
                    <a:sysClr val="windowText" lastClr="000000"/>
                  </a:solidFill>
                </a:ln>
                <a:latin typeface="+mj-lt"/>
                <a:ea typeface="+mj-ea"/>
                <a:cs typeface="+mj-cs"/>
              </a:rPr>
              <a:t>Леда и Лебедь (копия Цезаря да Сато) </a:t>
            </a:r>
          </a:p>
          <a:p>
            <a:pPr marL="0" algn="ctr">
              <a:lnSpc>
                <a:spcPct val="120000"/>
              </a:lnSpc>
              <a:buNone/>
            </a:pPr>
            <a:r>
              <a:rPr lang="ru-RU" sz="7200" b="1" dirty="0" smtClean="0">
                <a:ln>
                  <a:solidFill>
                    <a:sysClr val="windowText" lastClr="000000"/>
                  </a:solidFill>
                </a:ln>
                <a:latin typeface="+mj-lt"/>
                <a:ea typeface="+mj-ea"/>
                <a:cs typeface="+mj-cs"/>
              </a:rPr>
              <a:t>Леда и Лебедь (копия неизвестного автора) </a:t>
            </a:r>
          </a:p>
          <a:p>
            <a:pPr marL="0" algn="ctr">
              <a:lnSpc>
                <a:spcPct val="120000"/>
              </a:lnSpc>
              <a:buNone/>
            </a:pPr>
            <a:r>
              <a:rPr lang="ru-RU" sz="7200" b="1" dirty="0" smtClean="0">
                <a:ln>
                  <a:solidFill>
                    <a:sysClr val="windowText" lastClr="000000"/>
                  </a:solidFill>
                </a:ln>
                <a:latin typeface="+mj-lt"/>
                <a:ea typeface="+mj-ea"/>
                <a:cs typeface="+mj-cs"/>
              </a:rPr>
              <a:t>Эскиз головы Леды</a:t>
            </a:r>
            <a:endParaRPr lang="en-US" sz="7200" b="1" dirty="0" smtClean="0">
              <a:ln>
                <a:solidFill>
                  <a:sysClr val="windowText" lastClr="000000"/>
                </a:solidFill>
              </a:ln>
              <a:latin typeface="+mj-lt"/>
              <a:ea typeface="+mj-ea"/>
              <a:cs typeface="+mj-cs"/>
              <a:hlinkClick r:id="rId4" action="ppaction://hlinksldjump"/>
            </a:endParaRPr>
          </a:p>
          <a:p>
            <a:pPr marL="0" algn="ctr">
              <a:lnSpc>
                <a:spcPct val="120000"/>
              </a:lnSpc>
              <a:buNone/>
            </a:pPr>
            <a:r>
              <a:rPr lang="ru-RU" sz="7200" b="1" dirty="0" smtClean="0">
                <a:ln>
                  <a:solidFill>
                    <a:sysClr val="windowText" lastClr="000000"/>
                  </a:solidFill>
                </a:ln>
                <a:latin typeface="+mj-lt"/>
                <a:ea typeface="+mj-ea"/>
                <a:cs typeface="+mj-cs"/>
              </a:rPr>
              <a:t>Цыганский  барон, уродливое лицо</a:t>
            </a:r>
          </a:p>
          <a:p>
            <a:pPr marL="0" algn="ctr">
              <a:lnSpc>
                <a:spcPct val="120000"/>
              </a:lnSpc>
              <a:buNone/>
            </a:pPr>
            <a:r>
              <a:rPr lang="ru-RU" sz="7200" b="1" dirty="0" smtClean="0">
                <a:ln>
                  <a:solidFill>
                    <a:sysClr val="windowText" lastClr="000000"/>
                  </a:solidFill>
                </a:ln>
                <a:latin typeface="+mj-lt"/>
                <a:ea typeface="+mj-ea"/>
                <a:cs typeface="+mj-cs"/>
              </a:rPr>
              <a:t>Вид долины Арно</a:t>
            </a:r>
          </a:p>
          <a:p>
            <a:pPr marL="0" algn="ctr">
              <a:lnSpc>
                <a:spcPct val="120000"/>
              </a:lnSpc>
              <a:buNone/>
            </a:pPr>
            <a:r>
              <a:rPr lang="ru-RU" sz="7200" b="1" dirty="0" smtClean="0">
                <a:ln>
                  <a:solidFill>
                    <a:sysClr val="windowText" lastClr="000000"/>
                  </a:solidFill>
                </a:ln>
                <a:latin typeface="+mj-lt"/>
                <a:ea typeface="+mj-ea"/>
                <a:cs typeface="+mj-cs"/>
              </a:rPr>
              <a:t>Битва под Ангари</a:t>
            </a:r>
            <a:endParaRPr lang="en-US" sz="7200" b="1" dirty="0" smtClean="0">
              <a:ln>
                <a:solidFill>
                  <a:sysClr val="windowText" lastClr="000000"/>
                </a:solidFill>
              </a:ln>
              <a:latin typeface="+mj-lt"/>
              <a:ea typeface="+mj-ea"/>
              <a:cs typeface="+mj-cs"/>
              <a:hlinkClick r:id="rId4" action="ppaction://hlinksldjump"/>
            </a:endParaRPr>
          </a:p>
          <a:p>
            <a:pPr marL="0" algn="ctr">
              <a:lnSpc>
                <a:spcPct val="120000"/>
              </a:lnSpc>
              <a:buNone/>
            </a:pPr>
            <a:r>
              <a:rPr lang="ru-RU" sz="7200" b="1" dirty="0" smtClean="0">
                <a:ln>
                  <a:solidFill>
                    <a:sysClr val="windowText" lastClr="000000"/>
                  </a:solidFill>
                </a:ln>
                <a:latin typeface="+mj-lt"/>
                <a:ea typeface="+mj-ea"/>
                <a:cs typeface="+mj-cs"/>
              </a:rPr>
              <a:t>Старик наблюдающий за движением воды</a:t>
            </a:r>
          </a:p>
          <a:p>
            <a:pPr marL="0" algn="ctr">
              <a:lnSpc>
                <a:spcPct val="120000"/>
              </a:lnSpc>
              <a:buNone/>
            </a:pPr>
            <a:r>
              <a:rPr lang="ru-RU" sz="7200" b="1" dirty="0" smtClean="0">
                <a:ln>
                  <a:solidFill>
                    <a:sysClr val="windowText" lastClr="000000"/>
                  </a:solidFill>
                </a:ln>
                <a:latin typeface="+mj-lt"/>
                <a:ea typeface="+mj-ea"/>
                <a:cs typeface="+mj-cs"/>
              </a:rPr>
              <a:t>Изобретения</a:t>
            </a:r>
          </a:p>
          <a:p>
            <a:pPr marL="0" algn="ctr">
              <a:lnSpc>
                <a:spcPct val="120000"/>
              </a:lnSpc>
              <a:buNone/>
            </a:pPr>
            <a:r>
              <a:rPr lang="ru-RU" sz="7200" b="1" dirty="0" smtClean="0">
                <a:ln>
                  <a:solidFill>
                    <a:sysClr val="windowText" lastClr="000000"/>
                  </a:solidFill>
                </a:ln>
                <a:latin typeface="+mj-lt"/>
                <a:ea typeface="+mj-ea"/>
                <a:cs typeface="+mj-cs"/>
              </a:rPr>
              <a:t>Конная статуя</a:t>
            </a:r>
            <a:endParaRPr lang="en-US" sz="7200" b="1" dirty="0" smtClean="0">
              <a:ln>
                <a:solidFill>
                  <a:sysClr val="windowText" lastClr="000000"/>
                </a:solidFill>
              </a:ln>
              <a:latin typeface="+mj-lt"/>
              <a:ea typeface="+mj-ea"/>
              <a:cs typeface="+mj-cs"/>
              <a:hlinkClick r:id="rId4" action="ppaction://hlinksldjump"/>
            </a:endParaRPr>
          </a:p>
          <a:p>
            <a:pPr algn="ctr">
              <a:lnSpc>
                <a:spcPct val="80000"/>
              </a:lnSpc>
              <a:buNone/>
            </a:pPr>
            <a:endParaRPr lang="en-US" sz="2100" b="1" dirty="0" smtClean="0">
              <a:latin typeface="GothicRus Condenced" pitchFamily="18" charset="0"/>
              <a:hlinkClick r:id="rId4" action="ppaction://hlinksldjump"/>
            </a:endParaRPr>
          </a:p>
          <a:p>
            <a:pPr>
              <a:lnSpc>
                <a:spcPct val="80000"/>
              </a:lnSpc>
              <a:buNone/>
            </a:pPr>
            <a:endParaRPr lang="ru-RU" sz="2200" u="sng" dirty="0">
              <a:latin typeface="Times New Roman" pitchFamily="18" charset="0"/>
              <a:cs typeface="Times New Roman" pitchFamily="18" charset="0"/>
              <a:hlinkClick r:id="rId4" action="ppaction://hlinksldjump"/>
            </a:endParaRPr>
          </a:p>
        </p:txBody>
      </p:sp>
      <p:sp>
        <p:nvSpPr>
          <p:cNvPr id="6" name="Прямоугольник 5"/>
          <p:cNvSpPr/>
          <p:nvPr/>
        </p:nvSpPr>
        <p:spPr>
          <a:xfrm>
            <a:off x="179512" y="214290"/>
            <a:ext cx="8784976" cy="954107"/>
          </a:xfrm>
          <a:prstGeom prst="rect">
            <a:avLst/>
          </a:prstGeom>
        </p:spPr>
        <p:txBody>
          <a:bodyPr wrap="square">
            <a:spAutoFit/>
          </a:bodyPr>
          <a:lstStyle/>
          <a:p>
            <a:pPr algn="just"/>
            <a:r>
              <a:rPr lang="ru-RU" sz="2800" b="1" dirty="0" smtClean="0">
                <a:ln>
                  <a:solidFill>
                    <a:sysClr val="windowText" lastClr="000000"/>
                  </a:solidFill>
                </a:ln>
                <a:latin typeface="+mj-lt"/>
                <a:ea typeface="+mj-ea"/>
                <a:cs typeface="+mj-cs"/>
              </a:rPr>
              <a:t>Хронологический указатель работ Леонардо да Винчи</a:t>
            </a:r>
          </a:p>
          <a:p>
            <a:pPr algn="just"/>
            <a:endParaRPr lang="ru-RU" sz="2800" b="1" dirty="0">
              <a:ln>
                <a:solidFill>
                  <a:sysClr val="windowText" lastClr="000000"/>
                </a:solidFill>
              </a:ln>
              <a:latin typeface="+mj-lt"/>
              <a:ea typeface="+mj-ea"/>
              <a:cs typeface="+mj-cs"/>
            </a:endParaRPr>
          </a:p>
        </p:txBody>
      </p:sp>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GE131_350A.jpg"/>
          <p:cNvPicPr>
            <a:picLocks noChangeAspect="1"/>
          </p:cNvPicPr>
          <p:nvPr/>
        </p:nvPicPr>
        <p:blipFill>
          <a:blip r:embed="rId2" cstate="print">
            <a:lum bright="-17000" contrast="40000"/>
          </a:blip>
          <a:srcRect l="42655" t="23533" r="7797" b="27049"/>
          <a:stretch>
            <a:fillRect/>
          </a:stretch>
        </p:blipFill>
        <p:spPr>
          <a:xfrm flipV="1">
            <a:off x="1" y="0"/>
            <a:ext cx="9143999" cy="6858000"/>
          </a:xfrm>
          <a:prstGeom prst="rect">
            <a:avLst/>
          </a:prstGeom>
        </p:spPr>
      </p:pic>
      <p:pic>
        <p:nvPicPr>
          <p:cNvPr id="15362" name="Рисунок 1" descr="Дева и младенец с св.Анной.jpg"/>
          <p:cNvPicPr>
            <a:picLocks noChangeAspect="1"/>
          </p:cNvPicPr>
          <p:nvPr/>
        </p:nvPicPr>
        <p:blipFill>
          <a:blip r:embed="rId3" cstate="print"/>
          <a:srcRect/>
          <a:stretch>
            <a:fillRect/>
          </a:stretch>
        </p:blipFill>
        <p:spPr bwMode="auto">
          <a:xfrm>
            <a:off x="395536" y="692696"/>
            <a:ext cx="3905250" cy="5715000"/>
          </a:xfrm>
          <a:prstGeom prst="rect">
            <a:avLst/>
          </a:prstGeom>
          <a:noFill/>
          <a:ln w="9525">
            <a:noFill/>
            <a:miter lim="800000"/>
            <a:headEnd/>
            <a:tailEnd/>
          </a:ln>
        </p:spPr>
      </p:pic>
      <p:sp>
        <p:nvSpPr>
          <p:cNvPr id="5" name="Прямоугольник 4"/>
          <p:cNvSpPr/>
          <p:nvPr/>
        </p:nvSpPr>
        <p:spPr>
          <a:xfrm>
            <a:off x="4283968" y="2996952"/>
            <a:ext cx="4536504" cy="954107"/>
          </a:xfrm>
          <a:prstGeom prst="rect">
            <a:avLst/>
          </a:prstGeom>
        </p:spPr>
        <p:txBody>
          <a:bodyPr wrap="square">
            <a:spAutoFit/>
          </a:bodyPr>
          <a:lstStyle/>
          <a:p>
            <a:pPr algn="ctr">
              <a:spcBef>
                <a:spcPct val="0"/>
              </a:spcBef>
            </a:pPr>
            <a:r>
              <a:rPr lang="ru-RU" sz="2800" b="1" dirty="0" smtClean="0">
                <a:ln>
                  <a:solidFill>
                    <a:sysClr val="windowText" lastClr="000000"/>
                  </a:solidFill>
                </a:ln>
              </a:rPr>
              <a:t>« Дева и младенец со Святой Анной»</a:t>
            </a:r>
            <a:endParaRPr lang="ru-RU" sz="2800" b="1" dirty="0">
              <a:ln>
                <a:solidFill>
                  <a:sysClr val="windowText" lastClr="000000"/>
                </a:solidFill>
              </a:ln>
            </a:endParaRPr>
          </a:p>
        </p:txBody>
      </p:sp>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pic>
        <p:nvPicPr>
          <p:cNvPr id="5126" name="Picture 6"/>
          <p:cNvPicPr>
            <a:picLocks noChangeAspect="1" noChangeArrowheads="1"/>
          </p:cNvPicPr>
          <p:nvPr/>
        </p:nvPicPr>
        <p:blipFill>
          <a:blip r:embed="rId3" cstate="print">
            <a:lum contrast="20000"/>
          </a:blip>
          <a:srcRect/>
          <a:stretch>
            <a:fillRect/>
          </a:stretch>
        </p:blipFill>
        <p:spPr bwMode="auto">
          <a:xfrm>
            <a:off x="539552" y="1772816"/>
            <a:ext cx="3494087" cy="4576763"/>
          </a:xfrm>
          <a:prstGeom prst="rect">
            <a:avLst/>
          </a:prstGeom>
          <a:ln>
            <a:noFill/>
          </a:ln>
          <a:effectLst>
            <a:outerShdw blurRad="292100" dist="139700" dir="2700000" algn="tl" rotWithShape="0">
              <a:srgbClr val="333333">
                <a:alpha val="65000"/>
              </a:srgbClr>
            </a:outerShdw>
          </a:effectLst>
        </p:spPr>
      </p:pic>
      <p:sp>
        <p:nvSpPr>
          <p:cNvPr id="13316" name="Text Box 8"/>
          <p:cNvSpPr txBox="1">
            <a:spLocks noChangeArrowheads="1"/>
          </p:cNvSpPr>
          <p:nvPr/>
        </p:nvSpPr>
        <p:spPr bwMode="auto">
          <a:xfrm>
            <a:off x="2195513" y="5373688"/>
            <a:ext cx="184150" cy="366712"/>
          </a:xfrm>
          <a:prstGeom prst="rect">
            <a:avLst/>
          </a:prstGeom>
          <a:noFill/>
          <a:ln w="9525">
            <a:noFill/>
            <a:miter lim="800000"/>
            <a:headEnd/>
            <a:tailEnd/>
          </a:ln>
        </p:spPr>
        <p:txBody>
          <a:bodyPr wrap="none">
            <a:spAutoFit/>
          </a:bodyPr>
          <a:lstStyle/>
          <a:p>
            <a:endParaRPr lang="ru-RU" dirty="0"/>
          </a:p>
        </p:txBody>
      </p:sp>
      <p:sp>
        <p:nvSpPr>
          <p:cNvPr id="5129" name="Text Box 9"/>
          <p:cNvSpPr txBox="1">
            <a:spLocks noChangeArrowheads="1"/>
          </p:cNvSpPr>
          <p:nvPr/>
        </p:nvSpPr>
        <p:spPr bwMode="auto">
          <a:xfrm>
            <a:off x="683568" y="260648"/>
            <a:ext cx="7992888" cy="954107"/>
          </a:xfrm>
          <a:prstGeom prst="rect">
            <a:avLst/>
          </a:prstGeom>
          <a:noFill/>
          <a:ln w="9525">
            <a:noFill/>
            <a:miter lim="800000"/>
            <a:headEnd/>
            <a:tailEnd/>
          </a:ln>
        </p:spPr>
        <p:txBody>
          <a:bodyPr wrap="square">
            <a:spAutoFit/>
          </a:bodyPr>
          <a:lstStyle/>
          <a:p>
            <a:pPr algn="ctr">
              <a:spcBef>
                <a:spcPct val="0"/>
              </a:spcBef>
            </a:pPr>
            <a:r>
              <a:rPr lang="ru-RU" sz="2800" b="1" dirty="0" smtClean="0">
                <a:ln>
                  <a:solidFill>
                    <a:sysClr val="windowText" lastClr="000000"/>
                  </a:solidFill>
                </a:ln>
                <a:latin typeface="+mj-lt"/>
                <a:ea typeface="+mj-ea"/>
                <a:cs typeface="+mj-cs"/>
              </a:rPr>
              <a:t>Святая Анна с Марией и младенцем Христом.</a:t>
            </a:r>
          </a:p>
          <a:p>
            <a:pPr algn="ctr">
              <a:spcBef>
                <a:spcPct val="0"/>
              </a:spcBef>
            </a:pPr>
            <a:r>
              <a:rPr lang="ru-RU" sz="2800" b="1" dirty="0" smtClean="0">
                <a:ln>
                  <a:solidFill>
                    <a:sysClr val="windowText" lastClr="000000"/>
                  </a:solidFill>
                </a:ln>
                <a:latin typeface="+mj-lt"/>
                <a:ea typeface="+mj-ea"/>
                <a:cs typeface="+mj-cs"/>
              </a:rPr>
              <a:t>Национальная галерея. Лондон.</a:t>
            </a:r>
            <a:endParaRPr lang="ru-RU" sz="2800" b="1" dirty="0">
              <a:ln>
                <a:solidFill>
                  <a:sysClr val="windowText" lastClr="000000"/>
                </a:solidFill>
              </a:ln>
              <a:latin typeface="+mj-lt"/>
              <a:ea typeface="+mj-ea"/>
              <a:cs typeface="+mj-cs"/>
            </a:endParaRPr>
          </a:p>
        </p:txBody>
      </p:sp>
      <p:sp>
        <p:nvSpPr>
          <p:cNvPr id="5130" name="Text Box 10"/>
          <p:cNvSpPr txBox="1">
            <a:spLocks noChangeArrowheads="1"/>
          </p:cNvSpPr>
          <p:nvPr/>
        </p:nvSpPr>
        <p:spPr bwMode="auto">
          <a:xfrm>
            <a:off x="4499992" y="1340768"/>
            <a:ext cx="3801490" cy="4161139"/>
          </a:xfrm>
          <a:prstGeom prst="rect">
            <a:avLst/>
          </a:prstGeom>
          <a:noFill/>
          <a:ln w="9525">
            <a:noFill/>
            <a:miter lim="800000"/>
            <a:headEnd/>
            <a:tailEnd/>
          </a:ln>
        </p:spPr>
        <p:txBody>
          <a:bodyPr wrap="square">
            <a:spAutoFit/>
          </a:bodyPr>
          <a:lstStyle/>
          <a:p>
            <a:endParaRPr lang="ru-RU" dirty="0"/>
          </a:p>
          <a:p>
            <a:pPr algn="just">
              <a:lnSpc>
                <a:spcPct val="110000"/>
              </a:lnSpc>
              <a:spcBef>
                <a:spcPct val="0"/>
              </a:spcBef>
              <a:defRPr/>
            </a:pPr>
            <a:r>
              <a:rPr lang="ru-RU" sz="2400" dirty="0">
                <a:latin typeface="Book Antiqua" pitchFamily="18" charset="0"/>
              </a:rPr>
              <a:t> </a:t>
            </a:r>
            <a:r>
              <a:rPr lang="ru-RU" sz="2400" dirty="0" smtClean="0">
                <a:latin typeface="Book Antiqua" pitchFamily="18" charset="0"/>
              </a:rPr>
              <a:t>  </a:t>
            </a:r>
            <a:r>
              <a:rPr lang="ru-RU" sz="2000" b="1" dirty="0" smtClean="0">
                <a:ln>
                  <a:solidFill>
                    <a:sysClr val="windowText" lastClr="000000"/>
                  </a:solidFill>
                </a:ln>
                <a:ea typeface="+mj-ea"/>
                <a:cs typeface="+mj-cs"/>
              </a:rPr>
              <a:t>Этот </a:t>
            </a:r>
            <a:r>
              <a:rPr lang="ru-RU" sz="2000" b="1" dirty="0">
                <a:ln>
                  <a:solidFill>
                    <a:sysClr val="windowText" lastClr="000000"/>
                  </a:solidFill>
                </a:ln>
                <a:ea typeface="+mj-ea"/>
                <a:cs typeface="+mj-cs"/>
              </a:rPr>
              <a:t>этюд, вероятно, был</a:t>
            </a:r>
          </a:p>
          <a:p>
            <a:pPr algn="just">
              <a:lnSpc>
                <a:spcPct val="110000"/>
              </a:lnSpc>
              <a:spcBef>
                <a:spcPct val="0"/>
              </a:spcBef>
              <a:defRPr/>
            </a:pPr>
            <a:r>
              <a:rPr lang="ru-RU" sz="2000" b="1" dirty="0">
                <a:ln>
                  <a:solidFill>
                    <a:sysClr val="windowText" lastClr="000000"/>
                  </a:solidFill>
                </a:ln>
                <a:ea typeface="+mj-ea"/>
                <a:cs typeface="+mj-cs"/>
              </a:rPr>
              <a:t>написан во время второго </a:t>
            </a:r>
          </a:p>
          <a:p>
            <a:pPr algn="just">
              <a:lnSpc>
                <a:spcPct val="110000"/>
              </a:lnSpc>
              <a:spcBef>
                <a:spcPct val="0"/>
              </a:spcBef>
              <a:defRPr/>
            </a:pPr>
            <a:r>
              <a:rPr lang="ru-RU" sz="2000" b="1" dirty="0">
                <a:ln>
                  <a:solidFill>
                    <a:sysClr val="windowText" lastClr="000000"/>
                  </a:solidFill>
                </a:ln>
                <a:ea typeface="+mj-ea"/>
                <a:cs typeface="+mj-cs"/>
              </a:rPr>
              <a:t>пребывания художника</a:t>
            </a:r>
          </a:p>
          <a:p>
            <a:pPr algn="just">
              <a:lnSpc>
                <a:spcPct val="110000"/>
              </a:lnSpc>
              <a:spcBef>
                <a:spcPct val="0"/>
              </a:spcBef>
              <a:defRPr/>
            </a:pPr>
            <a:r>
              <a:rPr lang="ru-RU" sz="2000" b="1" dirty="0">
                <a:ln>
                  <a:solidFill>
                    <a:sysClr val="windowText" lastClr="000000"/>
                  </a:solidFill>
                </a:ln>
                <a:ea typeface="+mj-ea"/>
                <a:cs typeface="+mj-cs"/>
              </a:rPr>
              <a:t>во Флоренции – сложная </a:t>
            </a:r>
          </a:p>
          <a:p>
            <a:pPr algn="just">
              <a:lnSpc>
                <a:spcPct val="110000"/>
              </a:lnSpc>
              <a:spcBef>
                <a:spcPct val="0"/>
              </a:spcBef>
              <a:defRPr/>
            </a:pPr>
            <a:r>
              <a:rPr lang="ru-RU" sz="2000" b="1" dirty="0">
                <a:ln>
                  <a:solidFill>
                    <a:sysClr val="windowText" lastClr="000000"/>
                  </a:solidFill>
                </a:ln>
                <a:ea typeface="+mj-ea"/>
                <a:cs typeface="+mj-cs"/>
              </a:rPr>
              <a:t>группировка фигур типична </a:t>
            </a:r>
          </a:p>
          <a:p>
            <a:pPr algn="just">
              <a:lnSpc>
                <a:spcPct val="110000"/>
              </a:lnSpc>
              <a:spcBef>
                <a:spcPct val="0"/>
              </a:spcBef>
              <a:defRPr/>
            </a:pPr>
            <a:r>
              <a:rPr lang="ru-RU" sz="2000" b="1" dirty="0">
                <a:ln>
                  <a:solidFill>
                    <a:sysClr val="windowText" lastClr="000000"/>
                  </a:solidFill>
                </a:ln>
                <a:ea typeface="+mj-ea"/>
                <a:cs typeface="+mj-cs"/>
              </a:rPr>
              <a:t>для композиционных поисков </a:t>
            </a:r>
          </a:p>
          <a:p>
            <a:pPr algn="just">
              <a:lnSpc>
                <a:spcPct val="110000"/>
              </a:lnSpc>
              <a:spcBef>
                <a:spcPct val="0"/>
              </a:spcBef>
              <a:defRPr/>
            </a:pPr>
            <a:r>
              <a:rPr lang="ru-RU" sz="2000" b="1" dirty="0">
                <a:ln>
                  <a:solidFill>
                    <a:sysClr val="windowText" lastClr="000000"/>
                  </a:solidFill>
                </a:ln>
                <a:ea typeface="+mj-ea"/>
                <a:cs typeface="+mj-cs"/>
              </a:rPr>
              <a:t>именно 16 века.</a:t>
            </a:r>
          </a:p>
          <a:p>
            <a:pPr algn="just">
              <a:lnSpc>
                <a:spcPct val="110000"/>
              </a:lnSpc>
              <a:spcBef>
                <a:spcPct val="0"/>
              </a:spcBef>
              <a:defRPr/>
            </a:pPr>
            <a:r>
              <a:rPr lang="ru-RU" sz="2000" b="1" dirty="0">
                <a:ln>
                  <a:solidFill>
                    <a:sysClr val="windowText" lastClr="000000"/>
                  </a:solidFill>
                </a:ln>
                <a:ea typeface="+mj-ea"/>
                <a:cs typeface="+mj-cs"/>
              </a:rPr>
              <a:t> Этюд выполнен на красноватой</a:t>
            </a:r>
          </a:p>
          <a:p>
            <a:pPr algn="just">
              <a:lnSpc>
                <a:spcPct val="110000"/>
              </a:lnSpc>
              <a:spcBef>
                <a:spcPct val="0"/>
              </a:spcBef>
              <a:defRPr/>
            </a:pPr>
            <a:r>
              <a:rPr lang="ru-RU" sz="2000" b="1" dirty="0">
                <a:ln>
                  <a:solidFill>
                    <a:sysClr val="windowText" lastClr="000000"/>
                  </a:solidFill>
                </a:ln>
                <a:ea typeface="+mj-ea"/>
                <a:cs typeface="+mj-cs"/>
              </a:rPr>
              <a:t>бумаге, наклеенной на холст,</a:t>
            </a:r>
          </a:p>
          <a:p>
            <a:pPr algn="just">
              <a:lnSpc>
                <a:spcPct val="110000"/>
              </a:lnSpc>
              <a:spcBef>
                <a:spcPct val="0"/>
              </a:spcBef>
              <a:defRPr/>
            </a:pPr>
            <a:r>
              <a:rPr lang="ru-RU" sz="2000" b="1" dirty="0">
                <a:ln>
                  <a:solidFill>
                    <a:sysClr val="windowText" lastClr="000000"/>
                  </a:solidFill>
                </a:ln>
                <a:ea typeface="+mj-ea"/>
                <a:cs typeface="+mj-cs"/>
              </a:rPr>
              <a:t>углем и белилами.</a:t>
            </a:r>
          </a:p>
          <a:p>
            <a:pPr algn="just">
              <a:lnSpc>
                <a:spcPct val="110000"/>
              </a:lnSpc>
              <a:spcBef>
                <a:spcPct val="0"/>
              </a:spcBef>
              <a:defRPr/>
            </a:pPr>
            <a:endParaRPr lang="ru-RU" sz="2000" dirty="0">
              <a:ln>
                <a:solidFill>
                  <a:sysClr val="windowText" lastClr="000000"/>
                </a:solidFill>
              </a:ln>
              <a:latin typeface="GothicRus Condenced" pitchFamily="18" charset="0"/>
              <a:ea typeface="+mj-ea"/>
              <a:cs typeface="+mj-cs"/>
            </a:endParaRPr>
          </a:p>
        </p:txBody>
      </p:sp>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pic>
        <p:nvPicPr>
          <p:cNvPr id="4102" name="Picture 6"/>
          <p:cNvPicPr>
            <a:picLocks noChangeAspect="1" noChangeArrowheads="1"/>
          </p:cNvPicPr>
          <p:nvPr/>
        </p:nvPicPr>
        <p:blipFill>
          <a:blip r:embed="rId3" cstate="print"/>
          <a:srcRect/>
          <a:stretch>
            <a:fillRect/>
          </a:stretch>
        </p:blipFill>
        <p:spPr bwMode="auto">
          <a:xfrm>
            <a:off x="179512" y="404813"/>
            <a:ext cx="3889375" cy="5040312"/>
          </a:xfrm>
          <a:prstGeom prst="rect">
            <a:avLst/>
          </a:prstGeom>
          <a:noFill/>
          <a:ln w="9525">
            <a:noFill/>
            <a:miter lim="800000"/>
            <a:headEnd/>
            <a:tailEnd/>
          </a:ln>
        </p:spPr>
      </p:pic>
      <p:sp>
        <p:nvSpPr>
          <p:cNvPr id="4104" name="Text Box 8"/>
          <p:cNvSpPr txBox="1">
            <a:spLocks noChangeArrowheads="1"/>
          </p:cNvSpPr>
          <p:nvPr/>
        </p:nvSpPr>
        <p:spPr bwMode="auto">
          <a:xfrm>
            <a:off x="385985" y="5408613"/>
            <a:ext cx="3460113" cy="954107"/>
          </a:xfrm>
          <a:prstGeom prst="rect">
            <a:avLst/>
          </a:prstGeom>
          <a:noFill/>
          <a:ln w="9525">
            <a:noFill/>
            <a:miter lim="800000"/>
            <a:headEnd/>
            <a:tailEnd/>
          </a:ln>
        </p:spPr>
        <p:txBody>
          <a:bodyPr wrap="none">
            <a:spAutoFit/>
          </a:bodyPr>
          <a:lstStyle/>
          <a:p>
            <a:pPr algn="ctr">
              <a:spcBef>
                <a:spcPct val="0"/>
              </a:spcBef>
            </a:pPr>
            <a:r>
              <a:rPr lang="ru-RU" sz="2800" b="1" dirty="0">
                <a:ln>
                  <a:solidFill>
                    <a:sysClr val="windowText" lastClr="000000"/>
                  </a:solidFill>
                </a:ln>
                <a:latin typeface="+mj-lt"/>
                <a:ea typeface="+mj-ea"/>
                <a:cs typeface="+mj-cs"/>
              </a:rPr>
              <a:t>Мадонна Бенуа </a:t>
            </a:r>
            <a:endParaRPr lang="ru-RU" sz="2800" b="1" dirty="0" smtClean="0">
              <a:ln>
                <a:solidFill>
                  <a:sysClr val="windowText" lastClr="000000"/>
                </a:solidFill>
              </a:ln>
              <a:latin typeface="+mj-lt"/>
              <a:ea typeface="+mj-ea"/>
              <a:cs typeface="+mj-cs"/>
            </a:endParaRPr>
          </a:p>
          <a:p>
            <a:pPr algn="ctr">
              <a:spcBef>
                <a:spcPct val="0"/>
              </a:spcBef>
            </a:pPr>
            <a:r>
              <a:rPr lang="ru-RU" sz="2800" b="1" dirty="0" smtClean="0">
                <a:ln>
                  <a:solidFill>
                    <a:sysClr val="windowText" lastClr="000000"/>
                  </a:solidFill>
                </a:ln>
                <a:latin typeface="+mj-lt"/>
                <a:ea typeface="+mj-ea"/>
                <a:cs typeface="+mj-cs"/>
              </a:rPr>
              <a:t>Эрмитаж</a:t>
            </a:r>
            <a:r>
              <a:rPr lang="ru-RU" sz="2800" b="1" dirty="0">
                <a:ln>
                  <a:solidFill>
                    <a:sysClr val="windowText" lastClr="000000"/>
                  </a:solidFill>
                </a:ln>
                <a:latin typeface="+mj-lt"/>
                <a:ea typeface="+mj-ea"/>
                <a:cs typeface="+mj-cs"/>
              </a:rPr>
              <a:t>. Петербург.</a:t>
            </a:r>
          </a:p>
        </p:txBody>
      </p:sp>
      <p:sp>
        <p:nvSpPr>
          <p:cNvPr id="4105" name="Text Box 9"/>
          <p:cNvSpPr txBox="1">
            <a:spLocks noChangeArrowheads="1"/>
          </p:cNvSpPr>
          <p:nvPr/>
        </p:nvSpPr>
        <p:spPr bwMode="auto">
          <a:xfrm>
            <a:off x="4283968" y="476672"/>
            <a:ext cx="4536504" cy="5940088"/>
          </a:xfrm>
          <a:prstGeom prst="rect">
            <a:avLst/>
          </a:prstGeom>
          <a:noFill/>
          <a:ln w="9525">
            <a:noFill/>
            <a:miter lim="800000"/>
            <a:headEnd/>
            <a:tailEnd/>
          </a:ln>
        </p:spPr>
        <p:txBody>
          <a:bodyPr wrap="square">
            <a:spAutoFit/>
          </a:bodyPr>
          <a:lstStyle/>
          <a:p>
            <a:pPr algn="just"/>
            <a:r>
              <a:rPr lang="ru-RU" sz="2000" b="1" dirty="0" smtClean="0">
                <a:ln>
                  <a:solidFill>
                    <a:sysClr val="windowText" lastClr="000000"/>
                  </a:solidFill>
                </a:ln>
                <a:ea typeface="+mj-ea"/>
                <a:cs typeface="+mj-cs"/>
              </a:rPr>
              <a:t>   Да Винчи помещает Мадонну с Младенцем в полутёмной комнате, где единственным источником света является расположенное в глубине двойное окно. Его зеленоватый свет не может рассеять полумрак, но в то же самое время является достаточным, чтобы высветить фигуру Мадонны и юного Христа. Основную «работу» совершает свет, льющийся слева сверху. Благодаря ему мастеру удаётся оживить картину игрой светотени и вылепить объём двух фигур.</a:t>
            </a:r>
          </a:p>
          <a:p>
            <a:pPr algn="just"/>
            <a:r>
              <a:rPr lang="ru-RU" sz="2000" b="1" dirty="0" smtClean="0">
                <a:ln>
                  <a:solidFill>
                    <a:sysClr val="windowText" lastClr="000000"/>
                  </a:solidFill>
                </a:ln>
                <a:ea typeface="+mj-ea"/>
                <a:cs typeface="+mj-cs"/>
              </a:rPr>
              <a:t>  В работе над «Мадонной Бенуа» Леонардо использовал технику масляной живописи, которую до того во Флоренции практически никто не знал.</a:t>
            </a:r>
          </a:p>
        </p:txBody>
      </p:sp>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sp>
        <p:nvSpPr>
          <p:cNvPr id="16386" name="Rectangle 2"/>
          <p:cNvSpPr>
            <a:spLocks noGrp="1" noChangeArrowheads="1"/>
          </p:cNvSpPr>
          <p:nvPr>
            <p:ph type="title"/>
          </p:nvPr>
        </p:nvSpPr>
        <p:spPr>
          <a:xfrm>
            <a:off x="857224" y="214290"/>
            <a:ext cx="7561263" cy="1143000"/>
          </a:xfrm>
        </p:spPr>
        <p:txBody>
          <a:bodyPr>
            <a:normAutofit/>
          </a:bodyPr>
          <a:lstStyle/>
          <a:p>
            <a:r>
              <a:rPr lang="ru-RU" sz="2800" b="1" dirty="0">
                <a:ln>
                  <a:solidFill>
                    <a:sysClr val="windowText" lastClr="000000"/>
                  </a:solidFill>
                </a:ln>
              </a:rPr>
              <a:t>Портрет Неизвестной (Ла Белл Феррониер)</a:t>
            </a:r>
            <a:br>
              <a:rPr lang="ru-RU" sz="2800" b="1" dirty="0">
                <a:ln>
                  <a:solidFill>
                    <a:sysClr val="windowText" lastClr="000000"/>
                  </a:solidFill>
                </a:ln>
              </a:rPr>
            </a:br>
            <a:endParaRPr lang="ru-RU" sz="2800" b="1" dirty="0">
              <a:ln>
                <a:solidFill>
                  <a:sysClr val="windowText" lastClr="000000"/>
                </a:solidFill>
              </a:ln>
            </a:endParaRPr>
          </a:p>
        </p:txBody>
      </p:sp>
      <p:sp>
        <p:nvSpPr>
          <p:cNvPr id="16387" name="Rectangle 3"/>
          <p:cNvSpPr>
            <a:spLocks noGrp="1" noChangeArrowheads="1"/>
          </p:cNvSpPr>
          <p:nvPr>
            <p:ph type="body" sz="half" idx="1"/>
          </p:nvPr>
        </p:nvSpPr>
        <p:spPr>
          <a:xfrm>
            <a:off x="179512" y="908720"/>
            <a:ext cx="5256584" cy="5688633"/>
          </a:xfrm>
        </p:spPr>
        <p:txBody>
          <a:bodyPr>
            <a:normAutofit fontScale="25000" lnSpcReduction="20000"/>
          </a:bodyPr>
          <a:lstStyle/>
          <a:p>
            <a:pPr marL="0" algn="just">
              <a:lnSpc>
                <a:spcPct val="110000"/>
              </a:lnSpc>
              <a:spcBef>
                <a:spcPct val="0"/>
              </a:spcBef>
              <a:buFont typeface="Wingdings" pitchFamily="2" charset="2"/>
              <a:buNone/>
              <a:defRPr/>
            </a:pPr>
            <a:r>
              <a:rPr lang="ru-RU" sz="8000" dirty="0">
                <a:ln>
                  <a:solidFill>
                    <a:sysClr val="windowText" lastClr="000000"/>
                  </a:solidFill>
                </a:ln>
                <a:solidFill>
                  <a:srgbClr val="663300"/>
                </a:solidFill>
                <a:latin typeface="GothicRus Condenced" pitchFamily="18" charset="0"/>
                <a:ea typeface="+mj-ea"/>
                <a:cs typeface="+mj-cs"/>
              </a:rPr>
              <a:t/>
            </a:r>
            <a:br>
              <a:rPr lang="ru-RU" sz="8000" dirty="0">
                <a:ln>
                  <a:solidFill>
                    <a:sysClr val="windowText" lastClr="000000"/>
                  </a:solidFill>
                </a:ln>
                <a:solidFill>
                  <a:srgbClr val="663300"/>
                </a:solidFill>
                <a:latin typeface="GothicRus Condenced" pitchFamily="18" charset="0"/>
                <a:ea typeface="+mj-ea"/>
                <a:cs typeface="+mj-cs"/>
              </a:rPr>
            </a:br>
            <a:r>
              <a:rPr lang="en-US" sz="8000" dirty="0">
                <a:ln>
                  <a:solidFill>
                    <a:sysClr val="windowText" lastClr="000000"/>
                  </a:solidFill>
                </a:ln>
                <a:solidFill>
                  <a:srgbClr val="663300"/>
                </a:solidFill>
                <a:latin typeface="GothicRus Condenced" pitchFamily="18" charset="0"/>
                <a:ea typeface="+mj-ea"/>
                <a:cs typeface="+mj-cs"/>
              </a:rPr>
              <a:t> </a:t>
            </a:r>
            <a:r>
              <a:rPr lang="ru-RU" sz="8000" dirty="0" smtClean="0">
                <a:ln>
                  <a:solidFill>
                    <a:sysClr val="windowText" lastClr="000000"/>
                  </a:solidFill>
                </a:ln>
                <a:solidFill>
                  <a:srgbClr val="663300"/>
                </a:solidFill>
                <a:latin typeface="GothicRus Condenced" pitchFamily="18" charset="0"/>
                <a:ea typeface="+mj-ea"/>
                <a:cs typeface="+mj-cs"/>
              </a:rPr>
              <a:t>       </a:t>
            </a:r>
            <a:r>
              <a:rPr lang="ru-RU" sz="8000" b="1" dirty="0" smtClean="0">
                <a:ln>
                  <a:solidFill>
                    <a:sysClr val="windowText" lastClr="000000"/>
                  </a:solidFill>
                </a:ln>
                <a:ea typeface="+mj-ea"/>
                <a:cs typeface="+mj-cs"/>
              </a:rPr>
              <a:t>Это </a:t>
            </a:r>
            <a:r>
              <a:rPr lang="ru-RU" sz="8000" b="1" dirty="0">
                <a:ln>
                  <a:solidFill>
                    <a:sysClr val="windowText" lastClr="000000"/>
                  </a:solidFill>
                </a:ln>
                <a:ea typeface="+mj-ea"/>
                <a:cs typeface="+mj-cs"/>
              </a:rPr>
              <a:t>может быть, или не быть работой Леонардо. Поза жестка, необычна для Леонардо, и женщина более полная, чем обычно - в его портретах. Но в пользу подлинности указывают тщательно написанные детали( ленты на ее плечах и шнуры вокруг шеи), которые напоминают стиль Леонардо. </a:t>
            </a:r>
            <a:r>
              <a:rPr lang="ru-RU" sz="8000" b="1" dirty="0" smtClean="0">
                <a:ln>
                  <a:solidFill>
                    <a:sysClr val="windowText" lastClr="000000"/>
                  </a:solidFill>
                </a:ln>
                <a:ea typeface="+mj-ea"/>
                <a:cs typeface="+mj-cs"/>
              </a:rPr>
              <a:t> Может </a:t>
            </a:r>
            <a:r>
              <a:rPr lang="ru-RU" sz="8000" b="1" dirty="0">
                <a:ln>
                  <a:solidFill>
                    <a:sysClr val="windowText" lastClr="000000"/>
                  </a:solidFill>
                </a:ln>
                <a:ea typeface="+mj-ea"/>
                <a:cs typeface="+mj-cs"/>
              </a:rPr>
              <a:t>быть, Леонардо был вынужден сделать традиционный портрет по прихоти заказчика. Другой возможный ответ - то, что это была объединенная работа, выполненная несколькими художниками в школе Леонардо под его руководством.</a:t>
            </a:r>
            <a:br>
              <a:rPr lang="ru-RU" sz="8000" b="1" dirty="0">
                <a:ln>
                  <a:solidFill>
                    <a:sysClr val="windowText" lastClr="000000"/>
                  </a:solidFill>
                </a:ln>
                <a:ea typeface="+mj-ea"/>
                <a:cs typeface="+mj-cs"/>
              </a:rPr>
            </a:br>
            <a:r>
              <a:rPr lang="ru-RU" sz="8000" b="1" dirty="0" smtClean="0">
                <a:ln>
                  <a:solidFill>
                    <a:sysClr val="windowText" lastClr="000000"/>
                  </a:solidFill>
                </a:ln>
                <a:ea typeface="+mj-ea"/>
                <a:cs typeface="+mj-cs"/>
              </a:rPr>
              <a:t>В </a:t>
            </a:r>
            <a:r>
              <a:rPr lang="ru-RU" sz="8000" b="1" dirty="0">
                <a:ln>
                  <a:solidFill>
                    <a:sysClr val="windowText" lastClr="000000"/>
                  </a:solidFill>
                </a:ln>
                <a:ea typeface="+mj-ea"/>
                <a:cs typeface="+mj-cs"/>
              </a:rPr>
              <a:t>девятнадцатом столетии этой работой очень восхищались и много раз копировали, хотя никому не удавалось передать прелестное выражение лица. </a:t>
            </a:r>
          </a:p>
        </p:txBody>
      </p:sp>
      <p:pic>
        <p:nvPicPr>
          <p:cNvPr id="16388" name="Picture 4" descr="Womann"/>
          <p:cNvPicPr>
            <a:picLocks noGrp="1" noChangeAspect="1" noChangeArrowheads="1"/>
          </p:cNvPicPr>
          <p:nvPr>
            <p:ph sz="half" idx="2"/>
          </p:nvPr>
        </p:nvPicPr>
        <p:blipFill>
          <a:blip r:embed="rId3" cstate="print">
            <a:lum bright="10000" contrast="40000"/>
          </a:blip>
          <a:srcRect l="3890" t="1812" r="3769" b="2287"/>
          <a:stretch>
            <a:fillRect/>
          </a:stretch>
        </p:blipFill>
        <p:spPr>
          <a:xfrm>
            <a:off x="5500694" y="1285859"/>
            <a:ext cx="3429024" cy="502923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GE131_350A.jpg"/>
          <p:cNvPicPr>
            <a:picLocks noChangeAspect="1"/>
          </p:cNvPicPr>
          <p:nvPr/>
        </p:nvPicPr>
        <p:blipFill>
          <a:blip r:embed="rId2" cstate="print">
            <a:lum bright="-17000" contrast="40000"/>
          </a:blip>
          <a:srcRect l="42655" t="23533" r="7797" b="27049"/>
          <a:stretch>
            <a:fillRect/>
          </a:stretch>
        </p:blipFill>
        <p:spPr>
          <a:xfrm flipV="1">
            <a:off x="0" y="0"/>
            <a:ext cx="9144000" cy="6858000"/>
          </a:xfrm>
          <a:prstGeom prst="rect">
            <a:avLst/>
          </a:prstGeom>
        </p:spPr>
      </p:pic>
      <p:pic>
        <p:nvPicPr>
          <p:cNvPr id="8" name="Picture 2" descr="http://nearyou.ru/vinci/pick/1virgrock1tr.jpg"/>
          <p:cNvPicPr>
            <a:picLocks noChangeAspect="1" noChangeArrowheads="1"/>
          </p:cNvPicPr>
          <p:nvPr/>
        </p:nvPicPr>
        <p:blipFill>
          <a:blip r:embed="rId3" cstate="print">
            <a:lum bright="10000" contrast="40000"/>
          </a:blip>
          <a:srcRect/>
          <a:stretch>
            <a:fillRect/>
          </a:stretch>
        </p:blipFill>
        <p:spPr bwMode="auto">
          <a:xfrm>
            <a:off x="1475656" y="1268760"/>
            <a:ext cx="6296025" cy="5048250"/>
          </a:xfrm>
          <a:prstGeom prst="rect">
            <a:avLst/>
          </a:prstGeom>
          <a:noFill/>
        </p:spPr>
      </p:pic>
      <p:sp>
        <p:nvSpPr>
          <p:cNvPr id="4" name="Прямоугольник 3"/>
          <p:cNvSpPr/>
          <p:nvPr/>
        </p:nvSpPr>
        <p:spPr>
          <a:xfrm>
            <a:off x="3131840" y="332656"/>
            <a:ext cx="3358805" cy="523220"/>
          </a:xfrm>
          <a:prstGeom prst="rect">
            <a:avLst/>
          </a:prstGeom>
        </p:spPr>
        <p:txBody>
          <a:bodyPr wrap="none">
            <a:spAutoFit/>
          </a:bodyPr>
          <a:lstStyle/>
          <a:p>
            <a:r>
              <a:rPr lang="ru-RU" sz="2800" b="1" dirty="0" smtClean="0">
                <a:ln>
                  <a:solidFill>
                    <a:sysClr val="windowText" lastClr="000000"/>
                  </a:solidFill>
                </a:ln>
                <a:latin typeface="+mj-lt"/>
              </a:rPr>
              <a:t>Дева Мария в гроте </a:t>
            </a:r>
            <a:endParaRPr lang="ru-RU" sz="2800" dirty="0">
              <a:latin typeface="+mj-lt"/>
            </a:endParaRP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GE131_350A.jpg"/>
          <p:cNvPicPr>
            <a:picLocks noChangeAspect="1"/>
          </p:cNvPicPr>
          <p:nvPr/>
        </p:nvPicPr>
        <p:blipFill>
          <a:blip r:embed="rId2" cstate="print">
            <a:lum bright="-17000" contrast="40000"/>
          </a:blip>
          <a:srcRect l="42655" t="23533" r="7797" b="27049"/>
          <a:stretch>
            <a:fillRect/>
          </a:stretch>
        </p:blipFill>
        <p:spPr>
          <a:xfrm flipV="1">
            <a:off x="-35495" y="0"/>
            <a:ext cx="9143999" cy="6858000"/>
          </a:xfrm>
          <a:prstGeom prst="rect">
            <a:avLst/>
          </a:prstGeom>
        </p:spPr>
      </p:pic>
      <p:sp>
        <p:nvSpPr>
          <p:cNvPr id="18434" name="Rectangle 2"/>
          <p:cNvSpPr>
            <a:spLocks noGrp="1" noChangeArrowheads="1"/>
          </p:cNvSpPr>
          <p:nvPr>
            <p:ph type="title"/>
          </p:nvPr>
        </p:nvSpPr>
        <p:spPr>
          <a:xfrm>
            <a:off x="2195513" y="0"/>
            <a:ext cx="4835525" cy="764704"/>
          </a:xfrm>
        </p:spPr>
        <p:txBody>
          <a:bodyPr>
            <a:normAutofit fontScale="90000"/>
          </a:bodyPr>
          <a:lstStyle/>
          <a:p>
            <a:r>
              <a:rPr lang="ru-RU" sz="2800" b="1" dirty="0" smtClean="0">
                <a:ln>
                  <a:solidFill>
                    <a:sysClr val="windowText" lastClr="000000"/>
                  </a:solidFill>
                </a:ln>
              </a:rPr>
              <a:t/>
            </a:r>
            <a:br>
              <a:rPr lang="ru-RU" sz="2800" b="1" dirty="0" smtClean="0">
                <a:ln>
                  <a:solidFill>
                    <a:sysClr val="windowText" lastClr="000000"/>
                  </a:solidFill>
                </a:ln>
              </a:rPr>
            </a:br>
            <a:r>
              <a:rPr lang="ru-RU" sz="2800" b="1" dirty="0" smtClean="0">
                <a:ln>
                  <a:solidFill>
                    <a:sysClr val="windowText" lastClr="000000"/>
                  </a:solidFill>
                </a:ln>
              </a:rPr>
              <a:t>Дева </a:t>
            </a:r>
            <a:r>
              <a:rPr lang="ru-RU" sz="2800" b="1" dirty="0">
                <a:ln>
                  <a:solidFill>
                    <a:sysClr val="windowText" lastClr="000000"/>
                  </a:solidFill>
                </a:ln>
              </a:rPr>
              <a:t>Мария в </a:t>
            </a:r>
            <a:r>
              <a:rPr lang="ru-RU" sz="2800" b="1" dirty="0" smtClean="0">
                <a:ln>
                  <a:solidFill>
                    <a:sysClr val="windowText" lastClr="000000"/>
                  </a:solidFill>
                </a:ln>
              </a:rPr>
              <a:t>гроте </a:t>
            </a:r>
            <a:endParaRPr lang="ru-RU" sz="2800" b="1" dirty="0">
              <a:ln>
                <a:solidFill>
                  <a:sysClr val="windowText" lastClr="000000"/>
                </a:solidFill>
              </a:ln>
            </a:endParaRPr>
          </a:p>
        </p:txBody>
      </p:sp>
      <p:sp>
        <p:nvSpPr>
          <p:cNvPr id="18435" name="Rectangle 3"/>
          <p:cNvSpPr>
            <a:spLocks noGrp="1" noChangeArrowheads="1"/>
          </p:cNvSpPr>
          <p:nvPr>
            <p:ph type="body" sz="half" idx="2"/>
          </p:nvPr>
        </p:nvSpPr>
        <p:spPr>
          <a:xfrm>
            <a:off x="0" y="571480"/>
            <a:ext cx="9144000" cy="6097880"/>
          </a:xfrm>
        </p:spPr>
        <p:txBody>
          <a:bodyPr>
            <a:normAutofit/>
          </a:bodyPr>
          <a:lstStyle/>
          <a:p>
            <a:pPr marL="0" algn="just">
              <a:lnSpc>
                <a:spcPct val="110000"/>
              </a:lnSpc>
              <a:spcBef>
                <a:spcPct val="0"/>
              </a:spcBef>
              <a:buNone/>
              <a:defRPr/>
            </a:pPr>
            <a:r>
              <a:rPr lang="en-US" sz="1200" dirty="0">
                <a:solidFill>
                  <a:srgbClr val="FFFFCC"/>
                </a:solidFill>
              </a:rPr>
              <a:t>         </a:t>
            </a:r>
            <a:endParaRPr lang="ru-RU" sz="1200" dirty="0" smtClean="0">
              <a:solidFill>
                <a:srgbClr val="FFFFCC"/>
              </a:solidFill>
            </a:endParaRPr>
          </a:p>
          <a:p>
            <a:pPr marL="0" algn="just">
              <a:lnSpc>
                <a:spcPct val="110000"/>
              </a:lnSpc>
              <a:spcBef>
                <a:spcPct val="0"/>
              </a:spcBef>
              <a:buNone/>
              <a:defRPr/>
            </a:pPr>
            <a:r>
              <a:rPr lang="ru-RU" sz="5000" dirty="0" smtClean="0">
                <a:ln>
                  <a:solidFill>
                    <a:sysClr val="windowText" lastClr="000000"/>
                  </a:solidFill>
                </a:ln>
                <a:solidFill>
                  <a:srgbClr val="FFFFCC"/>
                </a:solidFill>
                <a:ea typeface="+mj-ea"/>
                <a:cs typeface="+mj-cs"/>
              </a:rPr>
              <a:t>               </a:t>
            </a:r>
            <a:endParaRPr lang="ru-RU" sz="5000" dirty="0" smtClean="0">
              <a:ln>
                <a:solidFill>
                  <a:sysClr val="windowText" lastClr="000000"/>
                </a:solidFill>
              </a:ln>
              <a:solidFill>
                <a:srgbClr val="663300"/>
              </a:solidFill>
              <a:ea typeface="+mj-ea"/>
              <a:cs typeface="+mj-cs"/>
            </a:endParaRPr>
          </a:p>
        </p:txBody>
      </p:sp>
      <p:sp>
        <p:nvSpPr>
          <p:cNvPr id="7" name="Прямоугольник 6"/>
          <p:cNvSpPr/>
          <p:nvPr/>
        </p:nvSpPr>
        <p:spPr>
          <a:xfrm>
            <a:off x="0" y="764704"/>
            <a:ext cx="8786874" cy="5847755"/>
          </a:xfrm>
          <a:prstGeom prst="rect">
            <a:avLst/>
          </a:prstGeom>
        </p:spPr>
        <p:txBody>
          <a:bodyPr wrap="square">
            <a:spAutoFit/>
          </a:bodyPr>
          <a:lstStyle/>
          <a:p>
            <a:pPr algn="just">
              <a:lnSpc>
                <a:spcPct val="110000"/>
              </a:lnSpc>
              <a:spcBef>
                <a:spcPct val="0"/>
              </a:spcBef>
              <a:defRPr/>
            </a:pPr>
            <a:r>
              <a:rPr lang="ru-RU" sz="2000" dirty="0" smtClean="0">
                <a:ln>
                  <a:solidFill>
                    <a:sysClr val="windowText" lastClr="000000"/>
                  </a:solidFill>
                </a:ln>
                <a:solidFill>
                  <a:srgbClr val="663300"/>
                </a:solidFill>
              </a:rPr>
              <a:t>     </a:t>
            </a:r>
          </a:p>
          <a:p>
            <a:pPr algn="just">
              <a:lnSpc>
                <a:spcPct val="110000"/>
              </a:lnSpc>
              <a:spcBef>
                <a:spcPct val="0"/>
              </a:spcBef>
              <a:defRPr/>
            </a:pPr>
            <a:r>
              <a:rPr lang="ru-RU" sz="2000" dirty="0" smtClean="0">
                <a:ln>
                  <a:solidFill>
                    <a:sysClr val="windowText" lastClr="000000"/>
                  </a:solidFill>
                </a:ln>
                <a:solidFill>
                  <a:srgbClr val="663300"/>
                </a:solidFill>
              </a:rPr>
              <a:t>     </a:t>
            </a:r>
            <a:r>
              <a:rPr lang="ru-RU" sz="2000" b="1" dirty="0" smtClean="0">
                <a:ln>
                  <a:solidFill>
                    <a:sysClr val="windowText" lastClr="000000"/>
                  </a:solidFill>
                </a:ln>
              </a:rPr>
              <a:t>Мария, в темной синей одежды, сидит или стоит на коленях, почти в центре группы. Она пристально и мягко смотрит на просящего Иоанна, правой рукой обнимая его за плечи, в то время как, ее левая рука поднята над Иисусом.</a:t>
            </a:r>
          </a:p>
          <a:p>
            <a:pPr algn="just">
              <a:lnSpc>
                <a:spcPct val="110000"/>
              </a:lnSpc>
              <a:spcBef>
                <a:spcPct val="0"/>
              </a:spcBef>
              <a:defRPr/>
            </a:pPr>
            <a:r>
              <a:rPr lang="ru-RU" sz="2000" b="1" dirty="0" smtClean="0">
                <a:ln>
                  <a:solidFill>
                    <a:sysClr val="windowText" lastClr="000000"/>
                  </a:solidFill>
                </a:ln>
              </a:rPr>
              <a:t>  Ангел пристально глядит из картины с тихой улыбкой, устанавливая контакт со зрителем. Правой рукой, поскольку ангел - хранитель Иоанна, ангел указывает на него, а левой - он поддерживает младенца Иисуса. Таким образом группа связана взглядами и жестами, со зрителем. В нескольких местах между скал видны вода и горы в тумане. Сияние фона, мерцание воды и растения смягчают неприветливую атмосферу скал. </a:t>
            </a:r>
          </a:p>
          <a:p>
            <a:pPr algn="just">
              <a:lnSpc>
                <a:spcPct val="110000"/>
              </a:lnSpc>
              <a:spcBef>
                <a:spcPct val="0"/>
              </a:spcBef>
              <a:defRPr/>
            </a:pPr>
            <a:r>
              <a:rPr lang="ru-RU" sz="2000" b="1" dirty="0" smtClean="0">
                <a:ln>
                  <a:solidFill>
                    <a:sysClr val="windowText" lastClr="000000"/>
                  </a:solidFill>
                </a:ln>
              </a:rPr>
              <a:t>    Некоторые из этих элементов могут читаться как религиозные символы: вода и жемчуг и кристалл, которые используются, чтобы закрепить одежду Мэри, могут быть приняты, как символы ее чистоты. </a:t>
            </a:r>
          </a:p>
          <a:p>
            <a:pPr>
              <a:lnSpc>
                <a:spcPct val="110000"/>
              </a:lnSpc>
              <a:spcBef>
                <a:spcPct val="0"/>
              </a:spcBef>
              <a:defRPr/>
            </a:pPr>
            <a:r>
              <a:rPr lang="ru-RU" sz="2000" b="1" dirty="0" smtClean="0">
                <a:ln>
                  <a:solidFill>
                    <a:sysClr val="windowText" lastClr="000000"/>
                  </a:solidFill>
                </a:ln>
              </a:rPr>
              <a:t>Кроме того, скала, грот среди скал, означает убежище для младенца Иоанна и Христа. </a:t>
            </a:r>
            <a:r>
              <a:rPr lang="ru-RU" sz="2000" dirty="0" smtClean="0">
                <a:ln>
                  <a:solidFill>
                    <a:sysClr val="windowText" lastClr="000000"/>
                  </a:solidFill>
                </a:ln>
                <a:solidFill>
                  <a:srgbClr val="663300"/>
                </a:solidFill>
              </a:rPr>
              <a:t/>
            </a:r>
            <a:br>
              <a:rPr lang="ru-RU" sz="2000" dirty="0" smtClean="0">
                <a:ln>
                  <a:solidFill>
                    <a:sysClr val="windowText" lastClr="000000"/>
                  </a:solidFill>
                </a:ln>
                <a:solidFill>
                  <a:srgbClr val="663300"/>
                </a:solidFill>
              </a:rPr>
            </a:br>
            <a:endParaRPr lang="ru-RU" sz="2000" dirty="0" smtClean="0">
              <a:ln>
                <a:solidFill>
                  <a:sysClr val="windowText" lastClr="000000"/>
                </a:solidFill>
              </a:ln>
              <a:solidFill>
                <a:srgbClr val="663300"/>
              </a:solidFill>
            </a:endParaRPr>
          </a:p>
        </p:txBody>
      </p:sp>
    </p:spTree>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Рисунок 8"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sp>
        <p:nvSpPr>
          <p:cNvPr id="20482" name="Rectangle 2"/>
          <p:cNvSpPr>
            <a:spLocks noGrp="1" noRot="1" noChangeArrowheads="1"/>
          </p:cNvSpPr>
          <p:nvPr>
            <p:ph type="title"/>
          </p:nvPr>
        </p:nvSpPr>
        <p:spPr>
          <a:xfrm>
            <a:off x="250825" y="188913"/>
            <a:ext cx="8229600" cy="647799"/>
          </a:xfrm>
        </p:spPr>
        <p:txBody>
          <a:bodyPr>
            <a:noAutofit/>
          </a:bodyPr>
          <a:lstStyle/>
          <a:p>
            <a:r>
              <a:rPr lang="ru-RU" sz="2800" b="1" dirty="0">
                <a:ln>
                  <a:solidFill>
                    <a:sysClr val="windowText" lastClr="000000"/>
                  </a:solidFill>
                </a:ln>
                <a:ea typeface="+mn-ea"/>
                <a:cs typeface="+mn-cs"/>
              </a:rPr>
              <a:t>Леда и </a:t>
            </a:r>
            <a:r>
              <a:rPr lang="ru-RU" sz="2800" b="1" dirty="0" smtClean="0">
                <a:ln>
                  <a:solidFill>
                    <a:sysClr val="windowText" lastClr="000000"/>
                  </a:solidFill>
                </a:ln>
                <a:ea typeface="+mn-ea"/>
                <a:cs typeface="+mn-cs"/>
              </a:rPr>
              <a:t>Лебедь </a:t>
            </a:r>
            <a:r>
              <a:rPr lang="en-US" sz="2800" b="1" dirty="0" smtClean="0">
                <a:ln>
                  <a:solidFill>
                    <a:sysClr val="windowText" lastClr="000000"/>
                  </a:solidFill>
                </a:ln>
                <a:ea typeface="+mn-ea"/>
                <a:cs typeface="+mn-cs"/>
              </a:rPr>
              <a:t>(</a:t>
            </a:r>
            <a:r>
              <a:rPr lang="ru-RU" sz="2800" b="1" dirty="0">
                <a:ln>
                  <a:solidFill>
                    <a:sysClr val="windowText" lastClr="000000"/>
                  </a:solidFill>
                </a:ln>
                <a:ea typeface="+mn-ea"/>
                <a:cs typeface="+mn-cs"/>
              </a:rPr>
              <a:t>копия Цезаря да</a:t>
            </a:r>
            <a:r>
              <a:rPr lang="en-US" sz="2800" b="1" dirty="0">
                <a:ln>
                  <a:solidFill>
                    <a:sysClr val="windowText" lastClr="000000"/>
                  </a:solidFill>
                </a:ln>
                <a:ea typeface="+mn-ea"/>
                <a:cs typeface="+mn-cs"/>
              </a:rPr>
              <a:t> </a:t>
            </a:r>
            <a:r>
              <a:rPr lang="ru-RU" sz="2800" b="1" dirty="0">
                <a:ln>
                  <a:solidFill>
                    <a:sysClr val="windowText" lastClr="000000"/>
                  </a:solidFill>
                </a:ln>
                <a:ea typeface="+mn-ea"/>
                <a:cs typeface="+mn-cs"/>
              </a:rPr>
              <a:t>Сато</a:t>
            </a:r>
            <a:r>
              <a:rPr lang="en-US" sz="2800" b="1" dirty="0">
                <a:ln>
                  <a:solidFill>
                    <a:sysClr val="windowText" lastClr="000000"/>
                  </a:solidFill>
                </a:ln>
                <a:ea typeface="+mn-ea"/>
                <a:cs typeface="+mn-cs"/>
              </a:rPr>
              <a:t>)</a:t>
            </a:r>
            <a:r>
              <a:rPr lang="ru-RU" sz="2800" b="1" dirty="0">
                <a:ln>
                  <a:solidFill>
                    <a:sysClr val="windowText" lastClr="000000"/>
                  </a:solidFill>
                </a:ln>
                <a:ea typeface="+mn-ea"/>
                <a:cs typeface="+mn-cs"/>
              </a:rPr>
              <a:t/>
            </a:r>
            <a:br>
              <a:rPr lang="ru-RU" sz="2800" b="1" dirty="0">
                <a:ln>
                  <a:solidFill>
                    <a:sysClr val="windowText" lastClr="000000"/>
                  </a:solidFill>
                </a:ln>
                <a:ea typeface="+mn-ea"/>
                <a:cs typeface="+mn-cs"/>
              </a:rPr>
            </a:br>
            <a:endParaRPr lang="ru-RU" sz="2800" b="1" dirty="0">
              <a:ln>
                <a:solidFill>
                  <a:sysClr val="windowText" lastClr="000000"/>
                </a:solidFill>
              </a:ln>
              <a:ea typeface="+mn-ea"/>
              <a:cs typeface="+mn-cs"/>
            </a:endParaRPr>
          </a:p>
        </p:txBody>
      </p:sp>
      <p:sp>
        <p:nvSpPr>
          <p:cNvPr id="20483" name="Rectangle 3"/>
          <p:cNvSpPr>
            <a:spLocks noGrp="1" noRot="1" noChangeArrowheads="1"/>
          </p:cNvSpPr>
          <p:nvPr>
            <p:ph type="body" sz="half" idx="1"/>
          </p:nvPr>
        </p:nvSpPr>
        <p:spPr>
          <a:xfrm>
            <a:off x="0" y="692696"/>
            <a:ext cx="5364088" cy="6165304"/>
          </a:xfrm>
        </p:spPr>
        <p:txBody>
          <a:bodyPr>
            <a:normAutofit fontScale="77500" lnSpcReduction="20000"/>
          </a:bodyPr>
          <a:lstStyle/>
          <a:p>
            <a:pPr marL="0" algn="just">
              <a:lnSpc>
                <a:spcPct val="110000"/>
              </a:lnSpc>
              <a:spcBef>
                <a:spcPct val="0"/>
              </a:spcBef>
              <a:buNone/>
              <a:defRPr/>
            </a:pPr>
            <a:r>
              <a:rPr lang="en-US" sz="1200" dirty="0">
                <a:solidFill>
                  <a:srgbClr val="FFFFCC"/>
                </a:solidFill>
              </a:rPr>
              <a:t>       </a:t>
            </a:r>
            <a:endParaRPr lang="ru-RU" sz="1200" dirty="0" smtClean="0">
              <a:solidFill>
                <a:srgbClr val="FFFFCC"/>
              </a:solidFill>
            </a:endParaRPr>
          </a:p>
          <a:p>
            <a:pPr marL="0" algn="just">
              <a:lnSpc>
                <a:spcPct val="110000"/>
              </a:lnSpc>
              <a:spcBef>
                <a:spcPct val="0"/>
              </a:spcBef>
              <a:buNone/>
              <a:defRPr/>
            </a:pPr>
            <a:r>
              <a:rPr lang="ru-RU" sz="1200" dirty="0" smtClean="0">
                <a:ln>
                  <a:solidFill>
                    <a:sysClr val="windowText" lastClr="000000"/>
                  </a:solidFill>
                </a:ln>
                <a:solidFill>
                  <a:srgbClr val="FFFFCC"/>
                </a:solidFill>
                <a:ea typeface="+mj-ea"/>
                <a:cs typeface="+mj-cs"/>
              </a:rPr>
              <a:t>        </a:t>
            </a:r>
            <a:r>
              <a:rPr lang="ru-RU" sz="2600" dirty="0" smtClean="0">
                <a:ln>
                  <a:solidFill>
                    <a:sysClr val="windowText" lastClr="000000"/>
                  </a:solidFill>
                </a:ln>
                <a:solidFill>
                  <a:srgbClr val="663300"/>
                </a:solidFill>
                <a:ea typeface="+mj-ea"/>
                <a:cs typeface="+mj-cs"/>
              </a:rPr>
              <a:t>Письменные </a:t>
            </a:r>
            <a:r>
              <a:rPr lang="ru-RU" sz="2600" dirty="0">
                <a:ln>
                  <a:solidFill>
                    <a:sysClr val="windowText" lastClr="000000"/>
                  </a:solidFill>
                </a:ln>
                <a:solidFill>
                  <a:srgbClr val="663300"/>
                </a:solidFill>
                <a:ea typeface="+mj-ea"/>
                <a:cs typeface="+mj-cs"/>
              </a:rPr>
              <a:t>источники сообщают, что оригинал картины утерян, сожжен во время инквизиции. Однако, сохранились эскизы Леонардо да Винчи и множество копий. </a:t>
            </a:r>
            <a:r>
              <a:rPr lang="en-US" sz="2600" dirty="0">
                <a:ln>
                  <a:solidFill>
                    <a:sysClr val="windowText" lastClr="000000"/>
                  </a:solidFill>
                </a:ln>
                <a:solidFill>
                  <a:srgbClr val="663300"/>
                </a:solidFill>
                <a:ea typeface="+mj-ea"/>
                <a:cs typeface="+mj-cs"/>
              </a:rPr>
              <a:t>  </a:t>
            </a:r>
          </a:p>
          <a:p>
            <a:pPr marL="0" algn="just">
              <a:lnSpc>
                <a:spcPct val="110000"/>
              </a:lnSpc>
              <a:spcBef>
                <a:spcPct val="0"/>
              </a:spcBef>
              <a:buNone/>
              <a:defRPr/>
            </a:pPr>
            <a:r>
              <a:rPr lang="en-US" sz="2600" dirty="0">
                <a:ln>
                  <a:solidFill>
                    <a:sysClr val="windowText" lastClr="000000"/>
                  </a:solidFill>
                </a:ln>
                <a:solidFill>
                  <a:srgbClr val="663300"/>
                </a:solidFill>
                <a:ea typeface="+mj-ea"/>
                <a:cs typeface="+mj-cs"/>
              </a:rPr>
              <a:t>      </a:t>
            </a:r>
            <a:r>
              <a:rPr lang="ru-RU" sz="2600" dirty="0">
                <a:ln>
                  <a:solidFill>
                    <a:sysClr val="windowText" lastClr="000000"/>
                  </a:solidFill>
                </a:ln>
                <a:solidFill>
                  <a:srgbClr val="663300"/>
                </a:solidFill>
                <a:ea typeface="+mj-ea"/>
                <a:cs typeface="+mj-cs"/>
              </a:rPr>
              <a:t> Леда — дочь Фестия, царя Этолии, </a:t>
            </a:r>
            <a:r>
              <a:rPr lang="ru-RU" sz="2600" dirty="0" smtClean="0">
                <a:ln>
                  <a:solidFill>
                    <a:sysClr val="windowText" lastClr="000000"/>
                  </a:solidFill>
                </a:ln>
                <a:solidFill>
                  <a:srgbClr val="663300"/>
                </a:solidFill>
                <a:ea typeface="+mj-ea"/>
                <a:cs typeface="+mj-cs"/>
              </a:rPr>
              <a:t>супруга </a:t>
            </a:r>
            <a:r>
              <a:rPr lang="ru-RU" sz="2600" dirty="0">
                <a:ln>
                  <a:solidFill>
                    <a:sysClr val="windowText" lastClr="000000"/>
                  </a:solidFill>
                </a:ln>
                <a:solidFill>
                  <a:srgbClr val="663300"/>
                </a:solidFill>
                <a:ea typeface="+mj-ea"/>
                <a:cs typeface="+mj-cs"/>
              </a:rPr>
              <a:t>царя Спарты </a:t>
            </a:r>
            <a:r>
              <a:rPr lang="ru-RU" sz="2600" dirty="0" smtClean="0">
                <a:ln>
                  <a:solidFill>
                    <a:sysClr val="windowText" lastClr="000000"/>
                  </a:solidFill>
                </a:ln>
                <a:solidFill>
                  <a:srgbClr val="663300"/>
                </a:solidFill>
                <a:ea typeface="+mj-ea"/>
                <a:cs typeface="+mj-cs"/>
              </a:rPr>
              <a:t>Тиндарея.</a:t>
            </a:r>
          </a:p>
          <a:p>
            <a:pPr marL="0" algn="just">
              <a:lnSpc>
                <a:spcPct val="110000"/>
              </a:lnSpc>
              <a:spcBef>
                <a:spcPct val="0"/>
              </a:spcBef>
              <a:buNone/>
              <a:defRPr/>
            </a:pPr>
            <a:r>
              <a:rPr lang="ru-RU" sz="2600" dirty="0" smtClean="0">
                <a:ln>
                  <a:solidFill>
                    <a:sysClr val="windowText" lastClr="000000"/>
                  </a:solidFill>
                </a:ln>
                <a:solidFill>
                  <a:srgbClr val="663300"/>
                </a:solidFill>
                <a:ea typeface="+mj-ea"/>
                <a:cs typeface="+mj-cs"/>
              </a:rPr>
              <a:t> Согласно </a:t>
            </a:r>
            <a:r>
              <a:rPr lang="ru-RU" sz="2600" dirty="0">
                <a:ln>
                  <a:solidFill>
                    <a:sysClr val="windowText" lastClr="000000"/>
                  </a:solidFill>
                </a:ln>
                <a:solidFill>
                  <a:srgbClr val="663300"/>
                </a:solidFill>
                <a:ea typeface="+mj-ea"/>
                <a:cs typeface="+mj-cs"/>
              </a:rPr>
              <a:t>каноническому мифу Зевс, плененный красотой Леды, явился к ней в образе лебедя, когда она купалась в реке </a:t>
            </a:r>
            <a:r>
              <a:rPr lang="ru-RU" sz="2600" dirty="0" smtClean="0">
                <a:ln>
                  <a:solidFill>
                    <a:sysClr val="windowText" lastClr="000000"/>
                  </a:solidFill>
                </a:ln>
                <a:solidFill>
                  <a:srgbClr val="663300"/>
                </a:solidFill>
                <a:ea typeface="+mj-ea"/>
                <a:cs typeface="+mj-cs"/>
              </a:rPr>
              <a:t>и </a:t>
            </a:r>
            <a:r>
              <a:rPr lang="ru-RU" sz="2600" dirty="0">
                <a:ln>
                  <a:solidFill>
                    <a:sysClr val="windowText" lastClr="000000"/>
                  </a:solidFill>
                </a:ln>
                <a:solidFill>
                  <a:srgbClr val="663300"/>
                </a:solidFill>
                <a:ea typeface="+mj-ea"/>
                <a:cs typeface="+mj-cs"/>
              </a:rPr>
              <a:t>от этого союза у Леды </a:t>
            </a:r>
            <a:r>
              <a:rPr lang="ru-RU" sz="2600" dirty="0" smtClean="0">
                <a:ln>
                  <a:solidFill>
                    <a:sysClr val="windowText" lastClr="000000"/>
                  </a:solidFill>
                </a:ln>
                <a:solidFill>
                  <a:srgbClr val="663300"/>
                </a:solidFill>
                <a:ea typeface="+mj-ea"/>
                <a:cs typeface="+mj-cs"/>
              </a:rPr>
              <a:t>родились дети.</a:t>
            </a:r>
          </a:p>
          <a:p>
            <a:pPr marL="0" algn="just">
              <a:lnSpc>
                <a:spcPct val="110000"/>
              </a:lnSpc>
              <a:spcBef>
                <a:spcPct val="0"/>
              </a:spcBef>
              <a:buNone/>
              <a:defRPr/>
            </a:pPr>
            <a:r>
              <a:rPr lang="ru-RU" sz="2600" dirty="0" smtClean="0">
                <a:ln>
                  <a:solidFill>
                    <a:sysClr val="windowText" lastClr="000000"/>
                  </a:solidFill>
                </a:ln>
                <a:solidFill>
                  <a:srgbClr val="663300"/>
                </a:solidFill>
                <a:ea typeface="+mj-ea"/>
                <a:cs typeface="+mj-cs"/>
              </a:rPr>
              <a:t>   Лебедь </a:t>
            </a:r>
            <a:r>
              <a:rPr lang="ru-RU" sz="2600" dirty="0">
                <a:ln>
                  <a:solidFill>
                    <a:sysClr val="windowText" lastClr="000000"/>
                  </a:solidFill>
                </a:ln>
                <a:solidFill>
                  <a:srgbClr val="663300"/>
                </a:solidFill>
                <a:ea typeface="+mj-ea"/>
                <a:cs typeface="+mj-cs"/>
              </a:rPr>
              <a:t>(Зевс) стоит, вытянув шею и держа молодую женщину одним </a:t>
            </a:r>
            <a:r>
              <a:rPr lang="ru-RU" sz="2600" dirty="0" smtClean="0">
                <a:ln>
                  <a:solidFill>
                    <a:sysClr val="windowText" lastClr="000000"/>
                  </a:solidFill>
                </a:ln>
                <a:solidFill>
                  <a:srgbClr val="663300"/>
                </a:solidFill>
                <a:ea typeface="+mj-ea"/>
                <a:cs typeface="+mj-cs"/>
              </a:rPr>
              <a:t>крылом. </a:t>
            </a:r>
            <a:r>
              <a:rPr lang="ru-RU" sz="2600" dirty="0">
                <a:ln>
                  <a:solidFill>
                    <a:sysClr val="windowText" lastClr="000000"/>
                  </a:solidFill>
                </a:ln>
                <a:solidFill>
                  <a:srgbClr val="663300"/>
                </a:solidFill>
                <a:ea typeface="+mj-ea"/>
                <a:cs typeface="+mj-cs"/>
              </a:rPr>
              <a:t>Леда отворачивается от возлюбленного. Глаза ее опущены, обеими руками она обнимает лебедя. Вид женского нагого тела, ее поза и </a:t>
            </a:r>
            <a:r>
              <a:rPr lang="ru-RU" sz="2600" dirty="0" smtClean="0">
                <a:ln>
                  <a:solidFill>
                    <a:sysClr val="windowText" lastClr="000000"/>
                  </a:solidFill>
                </a:ln>
                <a:solidFill>
                  <a:srgbClr val="663300"/>
                </a:solidFill>
                <a:ea typeface="+mj-ea"/>
                <a:cs typeface="+mj-cs"/>
              </a:rPr>
              <a:t>пластичность </a:t>
            </a:r>
            <a:r>
              <a:rPr lang="ru-RU" sz="2600" dirty="0">
                <a:ln>
                  <a:solidFill>
                    <a:sysClr val="windowText" lastClr="000000"/>
                  </a:solidFill>
                </a:ln>
                <a:solidFill>
                  <a:srgbClr val="663300"/>
                </a:solidFill>
                <a:ea typeface="+mj-ea"/>
                <a:cs typeface="+mj-cs"/>
              </a:rPr>
              <a:t>ее округленных форм, напоминают о классических статуях </a:t>
            </a:r>
            <a:r>
              <a:rPr lang="ru-RU" sz="2600" dirty="0" smtClean="0">
                <a:ln>
                  <a:solidFill>
                    <a:sysClr val="windowText" lastClr="000000"/>
                  </a:solidFill>
                </a:ln>
                <a:solidFill>
                  <a:srgbClr val="663300"/>
                </a:solidFill>
                <a:ea typeface="+mj-ea"/>
                <a:cs typeface="+mj-cs"/>
              </a:rPr>
              <a:t>Венеры.      На </a:t>
            </a:r>
            <a:r>
              <a:rPr lang="ru-RU" sz="2600" dirty="0">
                <a:ln>
                  <a:solidFill>
                    <a:sysClr val="windowText" lastClr="000000"/>
                  </a:solidFill>
                </a:ln>
                <a:solidFill>
                  <a:srgbClr val="663300"/>
                </a:solidFill>
                <a:ea typeface="+mj-ea"/>
                <a:cs typeface="+mj-cs"/>
              </a:rPr>
              <a:t>эскизах Леонардо, и в копиях мы видим многочисленные камыши. </a:t>
            </a:r>
            <a:r>
              <a:rPr lang="ru-RU" sz="2600" dirty="0" smtClean="0">
                <a:ln>
                  <a:solidFill>
                    <a:sysClr val="windowText" lastClr="000000"/>
                  </a:solidFill>
                </a:ln>
                <a:solidFill>
                  <a:srgbClr val="663300"/>
                </a:solidFill>
                <a:ea typeface="+mj-ea"/>
                <a:cs typeface="+mj-cs"/>
              </a:rPr>
              <a:t>Это </a:t>
            </a:r>
            <a:r>
              <a:rPr lang="ru-RU" sz="2600" dirty="0">
                <a:ln>
                  <a:solidFill>
                    <a:sysClr val="windowText" lastClr="000000"/>
                  </a:solidFill>
                </a:ln>
                <a:solidFill>
                  <a:srgbClr val="663300"/>
                </a:solidFill>
                <a:ea typeface="+mj-ea"/>
                <a:cs typeface="+mj-cs"/>
              </a:rPr>
              <a:t>символ размножения в природе. </a:t>
            </a:r>
            <a:r>
              <a:rPr lang="ru-RU" sz="2600" dirty="0" smtClean="0">
                <a:ln>
                  <a:solidFill>
                    <a:sysClr val="windowText" lastClr="000000"/>
                  </a:solidFill>
                </a:ln>
                <a:solidFill>
                  <a:srgbClr val="663300"/>
                </a:solidFill>
                <a:ea typeface="+mj-ea"/>
                <a:cs typeface="+mj-cs"/>
              </a:rPr>
              <a:t> </a:t>
            </a:r>
            <a:endParaRPr lang="ru-RU" sz="2600" dirty="0">
              <a:ln>
                <a:solidFill>
                  <a:sysClr val="windowText" lastClr="000000"/>
                </a:solidFill>
              </a:ln>
              <a:solidFill>
                <a:srgbClr val="663300"/>
              </a:solidFill>
              <a:ea typeface="+mj-ea"/>
              <a:cs typeface="+mj-cs"/>
            </a:endParaRPr>
          </a:p>
        </p:txBody>
      </p:sp>
      <p:pic>
        <p:nvPicPr>
          <p:cNvPr id="20484" name="Picture 4" descr="Leda1"/>
          <p:cNvPicPr>
            <a:picLocks noGrp="1" noChangeAspect="1" noChangeArrowheads="1"/>
          </p:cNvPicPr>
          <p:nvPr>
            <p:ph sz="half" idx="2"/>
          </p:nvPr>
        </p:nvPicPr>
        <p:blipFill>
          <a:blip r:embed="rId3" cstate="print"/>
          <a:srcRect/>
          <a:stretch>
            <a:fillRect/>
          </a:stretch>
        </p:blipFill>
        <p:spPr>
          <a:xfrm>
            <a:off x="5436096" y="1124744"/>
            <a:ext cx="3528392" cy="4896544"/>
          </a:xfrm>
          <a:noFill/>
          <a:ln/>
        </p:spPr>
      </p:pic>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sp>
        <p:nvSpPr>
          <p:cNvPr id="23554" name="Rectangle 2"/>
          <p:cNvSpPr>
            <a:spLocks noGrp="1" noRot="1" noChangeArrowheads="1"/>
          </p:cNvSpPr>
          <p:nvPr>
            <p:ph type="title"/>
          </p:nvPr>
        </p:nvSpPr>
        <p:spPr>
          <a:xfrm>
            <a:off x="301625" y="228600"/>
            <a:ext cx="8447088" cy="752475"/>
          </a:xfrm>
        </p:spPr>
        <p:txBody>
          <a:bodyPr>
            <a:normAutofit/>
          </a:bodyPr>
          <a:lstStyle/>
          <a:p>
            <a:r>
              <a:rPr lang="ru-RU" sz="2800" b="1" dirty="0">
                <a:ln>
                  <a:solidFill>
                    <a:sysClr val="windowText" lastClr="000000"/>
                  </a:solidFill>
                </a:ln>
                <a:ea typeface="+mn-ea"/>
                <a:cs typeface="+mn-cs"/>
              </a:rPr>
              <a:t>Цыганский барон, уродливое лицо </a:t>
            </a:r>
          </a:p>
        </p:txBody>
      </p:sp>
      <p:sp>
        <p:nvSpPr>
          <p:cNvPr id="23555" name="Rectangle 3"/>
          <p:cNvSpPr>
            <a:spLocks noGrp="1" noRot="1" noChangeArrowheads="1"/>
          </p:cNvSpPr>
          <p:nvPr>
            <p:ph type="body" sz="half" idx="1"/>
          </p:nvPr>
        </p:nvSpPr>
        <p:spPr>
          <a:xfrm>
            <a:off x="4644007" y="1196975"/>
            <a:ext cx="4248473" cy="5256361"/>
          </a:xfrm>
        </p:spPr>
        <p:txBody>
          <a:bodyPr>
            <a:normAutofit/>
          </a:bodyPr>
          <a:lstStyle/>
          <a:p>
            <a:pPr marL="0" algn="just">
              <a:lnSpc>
                <a:spcPct val="90000"/>
              </a:lnSpc>
              <a:spcBef>
                <a:spcPct val="0"/>
              </a:spcBef>
              <a:buNone/>
              <a:defRPr/>
            </a:pPr>
            <a:r>
              <a:rPr lang="en-US" sz="1200" b="1" dirty="0">
                <a:latin typeface="Verdana" pitchFamily="34" charset="0"/>
              </a:rPr>
              <a:t>        </a:t>
            </a:r>
            <a:r>
              <a:rPr lang="ru-RU" sz="2000" dirty="0">
                <a:ln>
                  <a:solidFill>
                    <a:sysClr val="windowText" lastClr="000000"/>
                  </a:solidFill>
                </a:ln>
                <a:solidFill>
                  <a:srgbClr val="663300"/>
                </a:solidFill>
                <a:latin typeface="GothicRus Condenced" pitchFamily="18" charset="0"/>
                <a:ea typeface="+mj-ea"/>
                <a:cs typeface="+mj-cs"/>
              </a:rPr>
              <a:t>Цыганский барон по имени Скарамуччья, </a:t>
            </a:r>
            <a:r>
              <a:rPr lang="ru-RU" sz="2000" dirty="0" smtClean="0">
                <a:ln>
                  <a:solidFill>
                    <a:sysClr val="windowText" lastClr="000000"/>
                  </a:solidFill>
                </a:ln>
                <a:solidFill>
                  <a:srgbClr val="663300"/>
                </a:solidFill>
                <a:latin typeface="GothicRus Condenced" pitchFamily="18" charset="0"/>
                <a:ea typeface="+mj-ea"/>
                <a:cs typeface="+mj-cs"/>
              </a:rPr>
              <a:t>- </a:t>
            </a:r>
            <a:r>
              <a:rPr lang="ru-RU" sz="2000" dirty="0">
                <a:ln>
                  <a:solidFill>
                    <a:sysClr val="windowText" lastClr="000000"/>
                  </a:solidFill>
                </a:ln>
                <a:solidFill>
                  <a:srgbClr val="663300"/>
                </a:solidFill>
                <a:latin typeface="GothicRus Condenced" pitchFamily="18" charset="0"/>
                <a:ea typeface="+mj-ea"/>
                <a:cs typeface="+mj-cs"/>
              </a:rPr>
              <a:t>одна из многих </a:t>
            </a:r>
            <a:r>
              <a:rPr lang="ru-RU" sz="2000" dirty="0" smtClean="0">
                <a:ln>
                  <a:solidFill>
                    <a:sysClr val="windowText" lastClr="000000"/>
                  </a:solidFill>
                </a:ln>
                <a:solidFill>
                  <a:srgbClr val="663300"/>
                </a:solidFill>
                <a:latin typeface="GothicRus Condenced" pitchFamily="18" charset="0"/>
                <a:ea typeface="+mj-ea"/>
                <a:cs typeface="+mj-cs"/>
              </a:rPr>
              <a:t>моделей, </a:t>
            </a:r>
            <a:r>
              <a:rPr lang="ru-RU" sz="2000" dirty="0">
                <a:ln>
                  <a:solidFill>
                    <a:sysClr val="windowText" lastClr="000000"/>
                  </a:solidFill>
                </a:ln>
                <a:solidFill>
                  <a:srgbClr val="663300"/>
                </a:solidFill>
                <a:latin typeface="GothicRus Condenced" pitchFamily="18" charset="0"/>
                <a:ea typeface="+mj-ea"/>
                <a:cs typeface="+mj-cs"/>
              </a:rPr>
              <a:t>изображения которых заполняют страницы записных книжек Леонардо. Уродливые лица особенно привлекали его: он изображал их не карикатурно, безо всякой иронии. Для него они представляли собой как бы оборотную сторону красоты, достойную такого же внимания, как и она </a:t>
            </a:r>
            <a:r>
              <a:rPr lang="ru-RU" sz="2000" dirty="0" smtClean="0">
                <a:ln>
                  <a:solidFill>
                    <a:sysClr val="windowText" lastClr="000000"/>
                  </a:solidFill>
                </a:ln>
                <a:solidFill>
                  <a:srgbClr val="663300"/>
                </a:solidFill>
                <a:latin typeface="GothicRus Condenced" pitchFamily="18" charset="0"/>
                <a:ea typeface="+mj-ea"/>
                <a:cs typeface="+mj-cs"/>
              </a:rPr>
              <a:t>сама.</a:t>
            </a:r>
            <a:r>
              <a:rPr lang="en-US" sz="2000" dirty="0" smtClean="0">
                <a:ln>
                  <a:solidFill>
                    <a:sysClr val="windowText" lastClr="000000"/>
                  </a:solidFill>
                </a:ln>
                <a:solidFill>
                  <a:srgbClr val="663300"/>
                </a:solidFill>
                <a:latin typeface="GothicRus Condenced" pitchFamily="18" charset="0"/>
                <a:ea typeface="+mj-ea"/>
                <a:cs typeface="+mj-cs"/>
              </a:rPr>
              <a:t> </a:t>
            </a:r>
            <a:r>
              <a:rPr lang="ru-RU" sz="2000" dirty="0" smtClean="0">
                <a:ln>
                  <a:solidFill>
                    <a:sysClr val="windowText" lastClr="000000"/>
                  </a:solidFill>
                </a:ln>
                <a:solidFill>
                  <a:srgbClr val="663300"/>
                </a:solidFill>
                <a:latin typeface="GothicRus Condenced" pitchFamily="18" charset="0"/>
                <a:ea typeface="+mj-ea"/>
                <a:cs typeface="+mj-cs"/>
              </a:rPr>
              <a:t>Красота </a:t>
            </a:r>
            <a:r>
              <a:rPr lang="ru-RU" sz="2000" dirty="0">
                <a:ln>
                  <a:solidFill>
                    <a:sysClr val="windowText" lastClr="000000"/>
                  </a:solidFill>
                </a:ln>
                <a:solidFill>
                  <a:srgbClr val="663300"/>
                </a:solidFill>
                <a:latin typeface="GothicRus Condenced" pitchFamily="18" charset="0"/>
                <a:ea typeface="+mj-ea"/>
                <a:cs typeface="+mj-cs"/>
              </a:rPr>
              <a:t>и безобразие кажутся более могущественными рядом друг с</a:t>
            </a:r>
            <a:r>
              <a:rPr lang="en-US" sz="2000" dirty="0">
                <a:ln>
                  <a:solidFill>
                    <a:sysClr val="windowText" lastClr="000000"/>
                  </a:solidFill>
                </a:ln>
                <a:solidFill>
                  <a:srgbClr val="663300"/>
                </a:solidFill>
                <a:latin typeface="GothicRus Condenced" pitchFamily="18" charset="0"/>
                <a:ea typeface="+mj-ea"/>
                <a:cs typeface="+mj-cs"/>
              </a:rPr>
              <a:t> </a:t>
            </a:r>
            <a:r>
              <a:rPr lang="ru-RU" sz="2000" dirty="0">
                <a:ln>
                  <a:solidFill>
                    <a:sysClr val="windowText" lastClr="000000"/>
                  </a:solidFill>
                </a:ln>
                <a:solidFill>
                  <a:srgbClr val="663300"/>
                </a:solidFill>
                <a:latin typeface="GothicRus Condenced" pitchFamily="18" charset="0"/>
                <a:ea typeface="+mj-ea"/>
                <a:cs typeface="+mj-cs"/>
              </a:rPr>
              <a:t>другом.</a:t>
            </a:r>
            <a:br>
              <a:rPr lang="ru-RU" sz="2000" dirty="0">
                <a:ln>
                  <a:solidFill>
                    <a:sysClr val="windowText" lastClr="000000"/>
                  </a:solidFill>
                </a:ln>
                <a:solidFill>
                  <a:srgbClr val="663300"/>
                </a:solidFill>
                <a:latin typeface="GothicRus Condenced" pitchFamily="18" charset="0"/>
                <a:ea typeface="+mj-ea"/>
                <a:cs typeface="+mj-cs"/>
              </a:rPr>
            </a:br>
            <a:endParaRPr lang="ru-RU" sz="2000" dirty="0">
              <a:ln>
                <a:solidFill>
                  <a:sysClr val="windowText" lastClr="000000"/>
                </a:solidFill>
              </a:ln>
              <a:solidFill>
                <a:srgbClr val="663300"/>
              </a:solidFill>
              <a:latin typeface="GothicRus Condenced" pitchFamily="18" charset="0"/>
              <a:ea typeface="+mj-ea"/>
              <a:cs typeface="+mj-cs"/>
            </a:endParaRPr>
          </a:p>
        </p:txBody>
      </p:sp>
      <p:pic>
        <p:nvPicPr>
          <p:cNvPr id="23556" name="Picture 4" descr="scaramuchia"/>
          <p:cNvPicPr>
            <a:picLocks noGrp="1" noChangeAspect="1" noChangeArrowheads="1"/>
          </p:cNvPicPr>
          <p:nvPr>
            <p:ph sz="half" idx="2"/>
          </p:nvPr>
        </p:nvPicPr>
        <p:blipFill>
          <a:blip r:embed="rId3" cstate="print">
            <a:lum contrast="40000"/>
          </a:blip>
          <a:srcRect/>
          <a:stretch>
            <a:fillRect/>
          </a:stretch>
        </p:blipFill>
        <p:spPr>
          <a:xfrm>
            <a:off x="468313" y="1125538"/>
            <a:ext cx="3886200" cy="5430837"/>
          </a:xfrm>
          <a:noFill/>
          <a:ln/>
        </p:spPr>
      </p:pic>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sp>
        <p:nvSpPr>
          <p:cNvPr id="24578" name="Rectangle 2"/>
          <p:cNvSpPr>
            <a:spLocks noGrp="1" noRot="1" noChangeArrowheads="1"/>
          </p:cNvSpPr>
          <p:nvPr>
            <p:ph type="title"/>
          </p:nvPr>
        </p:nvSpPr>
        <p:spPr>
          <a:xfrm>
            <a:off x="323850" y="0"/>
            <a:ext cx="8510588" cy="1325563"/>
          </a:xfrm>
        </p:spPr>
        <p:txBody>
          <a:bodyPr>
            <a:normAutofit/>
          </a:bodyPr>
          <a:lstStyle/>
          <a:p>
            <a:r>
              <a:rPr lang="ru-RU" sz="2800" b="1" dirty="0">
                <a:ln>
                  <a:solidFill>
                    <a:sysClr val="windowText" lastClr="000000"/>
                  </a:solidFill>
                </a:ln>
                <a:ea typeface="+mn-ea"/>
                <a:cs typeface="+mn-cs"/>
              </a:rPr>
              <a:t>Вид долины Арно </a:t>
            </a:r>
          </a:p>
        </p:txBody>
      </p:sp>
      <p:pic>
        <p:nvPicPr>
          <p:cNvPr id="24579" name="Picture 3" descr="arno"/>
          <p:cNvPicPr>
            <a:picLocks noGrp="1" noChangeAspect="1" noChangeArrowheads="1"/>
          </p:cNvPicPr>
          <p:nvPr>
            <p:ph sz="half" idx="2"/>
          </p:nvPr>
        </p:nvPicPr>
        <p:blipFill>
          <a:blip r:embed="rId3" cstate="print"/>
          <a:srcRect/>
          <a:stretch>
            <a:fillRect/>
          </a:stretch>
        </p:blipFill>
        <p:spPr>
          <a:xfrm>
            <a:off x="539750" y="1196975"/>
            <a:ext cx="7991475" cy="5310188"/>
          </a:xfrm>
          <a:noFill/>
          <a:ln/>
        </p:spPr>
      </p:pic>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sp>
        <p:nvSpPr>
          <p:cNvPr id="25602" name="Rectangle 2"/>
          <p:cNvSpPr>
            <a:spLocks noGrp="1" noRot="1" noChangeArrowheads="1"/>
          </p:cNvSpPr>
          <p:nvPr>
            <p:ph type="title"/>
          </p:nvPr>
        </p:nvSpPr>
        <p:spPr>
          <a:xfrm>
            <a:off x="323850" y="1"/>
            <a:ext cx="8510588" cy="692696"/>
          </a:xfrm>
        </p:spPr>
        <p:txBody>
          <a:bodyPr>
            <a:normAutofit/>
          </a:bodyPr>
          <a:lstStyle/>
          <a:p>
            <a:r>
              <a:rPr lang="ru-RU" sz="2800" b="1" dirty="0">
                <a:ln>
                  <a:solidFill>
                    <a:sysClr val="windowText" lastClr="000000"/>
                  </a:solidFill>
                </a:ln>
                <a:ea typeface="+mn-ea"/>
                <a:cs typeface="+mn-cs"/>
              </a:rPr>
              <a:t>Битва под Ангари </a:t>
            </a:r>
          </a:p>
        </p:txBody>
      </p:sp>
      <p:sp>
        <p:nvSpPr>
          <p:cNvPr id="25603" name="Rectangle 3"/>
          <p:cNvSpPr>
            <a:spLocks noGrp="1" noRot="1" noChangeArrowheads="1"/>
          </p:cNvSpPr>
          <p:nvPr>
            <p:ph type="body" sz="half" idx="1"/>
          </p:nvPr>
        </p:nvSpPr>
        <p:spPr>
          <a:xfrm>
            <a:off x="107504" y="6093296"/>
            <a:ext cx="8784976" cy="764704"/>
          </a:xfrm>
        </p:spPr>
        <p:txBody>
          <a:bodyPr>
            <a:normAutofit fontScale="85000" lnSpcReduction="10000"/>
          </a:bodyPr>
          <a:lstStyle/>
          <a:p>
            <a:pPr algn="ctr">
              <a:spcBef>
                <a:spcPct val="0"/>
              </a:spcBef>
              <a:buNone/>
            </a:pPr>
            <a:r>
              <a:rPr lang="en-US" sz="2000" b="1" dirty="0">
                <a:latin typeface="Times New Roman" pitchFamily="18" charset="0"/>
                <a:cs typeface="Times New Roman" pitchFamily="18" charset="0"/>
              </a:rPr>
              <a:t>        </a:t>
            </a:r>
            <a:r>
              <a:rPr lang="ru-RU" sz="2800" b="1" dirty="0">
                <a:ln>
                  <a:solidFill>
                    <a:sysClr val="windowText" lastClr="000000"/>
                  </a:solidFill>
                </a:ln>
                <a:latin typeface="+mj-lt"/>
              </a:rPr>
              <a:t>Питер Пауль Рубенс копия пропавшей картины "Битва под Ангиари", по эскизам Леонардо "Битва за знамя". 1605г. </a:t>
            </a:r>
          </a:p>
        </p:txBody>
      </p:sp>
      <p:pic>
        <p:nvPicPr>
          <p:cNvPr id="25604" name="Picture 4" descr="battle angari"/>
          <p:cNvPicPr>
            <a:picLocks noGrp="1" noChangeAspect="1" noChangeArrowheads="1"/>
          </p:cNvPicPr>
          <p:nvPr>
            <p:ph sz="half" idx="2"/>
          </p:nvPr>
        </p:nvPicPr>
        <p:blipFill>
          <a:blip r:embed="rId3" cstate="print">
            <a:lum contrast="20000"/>
          </a:blip>
          <a:srcRect/>
          <a:stretch>
            <a:fillRect/>
          </a:stretch>
        </p:blipFill>
        <p:spPr>
          <a:xfrm>
            <a:off x="611560" y="548680"/>
            <a:ext cx="7992888" cy="551721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GE131_350A.jpg"/>
          <p:cNvPicPr>
            <a:picLocks noGrp="1" noChangeAspect="1"/>
          </p:cNvPicPr>
          <p:nvPr>
            <p:ph idx="1"/>
          </p:nvPr>
        </p:nvPicPr>
        <p:blipFill>
          <a:blip r:embed="rId3" cstate="print"/>
          <a:stretch>
            <a:fillRect/>
          </a:stretch>
        </p:blipFill>
        <p:spPr>
          <a:xfrm>
            <a:off x="0" y="0"/>
            <a:ext cx="9144000" cy="6858000"/>
          </a:xfrm>
        </p:spPr>
      </p:pic>
      <p:pic>
        <p:nvPicPr>
          <p:cNvPr id="6" name="Picture 2" descr="C:\Documents and Settings\sorokina_an\Рабочий стол\скан для Лисавцовой Н.и\12 - 0005.jpg"/>
          <p:cNvPicPr>
            <a:picLocks noChangeAspect="1" noChangeArrowheads="1"/>
          </p:cNvPicPr>
          <p:nvPr/>
        </p:nvPicPr>
        <p:blipFill>
          <a:blip r:embed="rId4" cstate="print">
            <a:lum/>
          </a:blip>
          <a:srcRect l="2508" r="29222" b="26900"/>
          <a:stretch>
            <a:fillRect/>
          </a:stretch>
        </p:blipFill>
        <p:spPr bwMode="auto">
          <a:xfrm>
            <a:off x="5004048" y="260648"/>
            <a:ext cx="3995936" cy="6047737"/>
          </a:xfrm>
          <a:prstGeom prst="rect">
            <a:avLst/>
          </a:prstGeom>
          <a:noFill/>
        </p:spPr>
      </p:pic>
      <p:sp>
        <p:nvSpPr>
          <p:cNvPr id="7" name="Прямоугольник 6"/>
          <p:cNvSpPr/>
          <p:nvPr/>
        </p:nvSpPr>
        <p:spPr>
          <a:xfrm>
            <a:off x="179512" y="1772816"/>
            <a:ext cx="4680520" cy="4370427"/>
          </a:xfrm>
          <a:prstGeom prst="rect">
            <a:avLst/>
          </a:prstGeom>
        </p:spPr>
        <p:txBody>
          <a:bodyPr wrap="square">
            <a:spAutoFit/>
          </a:bodyPr>
          <a:lstStyle/>
          <a:p>
            <a:pPr algn="just"/>
            <a:r>
              <a:rPr lang="ru-RU" sz="2000" b="1" dirty="0" smtClean="0"/>
              <a:t>     Данная книга представляет собой многотомное издание по истории философии, третий том которого – «Новое время ( от Леонардо до Канта)».  Авторы в доступной форме показали процесс формирования научных идей от античности до нашего времени; суммировали исследовательскую работу многих поколений западных историков философии и культуры.</a:t>
            </a:r>
            <a:br>
              <a:rPr lang="ru-RU" sz="2000" b="1" dirty="0" smtClean="0"/>
            </a:br>
            <a:r>
              <a:rPr lang="ru-RU" sz="2000" b="1" dirty="0" smtClean="0"/>
              <a:t>     Предназначается для преподавателей и студентов высших учебных заведений.</a:t>
            </a:r>
            <a:r>
              <a:rPr lang="ru-RU" b="1" dirty="0" smtClean="0"/>
              <a:t/>
            </a:r>
            <a:br>
              <a:rPr lang="ru-RU" b="1" dirty="0" smtClean="0"/>
            </a:br>
            <a:endParaRPr lang="ru-RU" b="1" dirty="0"/>
          </a:p>
        </p:txBody>
      </p:sp>
      <p:sp>
        <p:nvSpPr>
          <p:cNvPr id="8" name="Прямоугольник 7"/>
          <p:cNvSpPr/>
          <p:nvPr/>
        </p:nvSpPr>
        <p:spPr>
          <a:xfrm>
            <a:off x="214282" y="214290"/>
            <a:ext cx="4572000" cy="1631216"/>
          </a:xfrm>
          <a:prstGeom prst="rect">
            <a:avLst/>
          </a:prstGeom>
        </p:spPr>
        <p:txBody>
          <a:bodyPr wrap="square">
            <a:spAutoFit/>
          </a:bodyPr>
          <a:lstStyle/>
          <a:p>
            <a:pPr algn="just"/>
            <a:r>
              <a:rPr lang="ru-RU" sz="2000" b="1" dirty="0" smtClean="0">
                <a:latin typeface="+mj-lt"/>
              </a:rPr>
              <a:t>Ю3 Реале, Дж.  Западная философия Р 31 от истоков до наших дней. Т.3. : новое время (от Леонардо до Канта) / Дж. Реале, Д. Антисери. - СПб.: Петрополис, 1996. - 736 с. </a:t>
            </a:r>
            <a:endParaRPr lang="ru-RU" sz="2000" b="1" dirty="0">
              <a:latin typeface="+mj-lt"/>
            </a:endParaRPr>
          </a:p>
        </p:txBody>
      </p:sp>
      <p:pic>
        <p:nvPicPr>
          <p:cNvPr id="9" name="Picture 4" descr="C:\Documents and Settings\sorokina_an\Рабочий стол\скан для Лисавцовой Н.и\12 - 0006.jpg"/>
          <p:cNvPicPr>
            <a:picLocks noChangeAspect="1" noChangeArrowheads="1"/>
          </p:cNvPicPr>
          <p:nvPr/>
        </p:nvPicPr>
        <p:blipFill>
          <a:blip r:embed="rId5" cstate="print">
            <a:lum bright="-20000" contrast="30000"/>
          </a:blip>
          <a:srcRect l="37741" t="30554" r="5678" b="7778"/>
          <a:stretch>
            <a:fillRect/>
          </a:stretch>
        </p:blipFill>
        <p:spPr bwMode="auto">
          <a:xfrm>
            <a:off x="5203058" y="2331097"/>
            <a:ext cx="2609301" cy="383420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sp>
        <p:nvSpPr>
          <p:cNvPr id="26626" name="Rectangle 2"/>
          <p:cNvSpPr>
            <a:spLocks noGrp="1" noRot="1" noChangeArrowheads="1"/>
          </p:cNvSpPr>
          <p:nvPr>
            <p:ph type="title"/>
          </p:nvPr>
        </p:nvSpPr>
        <p:spPr>
          <a:xfrm>
            <a:off x="323850" y="0"/>
            <a:ext cx="8510588" cy="1325563"/>
          </a:xfrm>
        </p:spPr>
        <p:txBody>
          <a:bodyPr>
            <a:normAutofit/>
          </a:bodyPr>
          <a:lstStyle/>
          <a:p>
            <a:pPr marL="342900" indent="-342900">
              <a:lnSpc>
                <a:spcPct val="90000"/>
              </a:lnSpc>
            </a:pPr>
            <a:r>
              <a:rPr lang="ru-RU" sz="2400" b="1" dirty="0">
                <a:ln>
                  <a:solidFill>
                    <a:sysClr val="windowText" lastClr="000000"/>
                  </a:solidFill>
                </a:ln>
                <a:ea typeface="+mn-ea"/>
                <a:cs typeface="+mn-cs"/>
              </a:rPr>
              <a:t>Старик наблюдающий за движением воды </a:t>
            </a:r>
          </a:p>
        </p:txBody>
      </p:sp>
      <p:pic>
        <p:nvPicPr>
          <p:cNvPr id="26627" name="Picture 3" descr="man-water"/>
          <p:cNvPicPr>
            <a:picLocks noGrp="1" noChangeAspect="1" noChangeArrowheads="1"/>
          </p:cNvPicPr>
          <p:nvPr>
            <p:ph sz="half" idx="2"/>
          </p:nvPr>
        </p:nvPicPr>
        <p:blipFill>
          <a:blip r:embed="rId3" cstate="print">
            <a:grayscl/>
            <a:lum contrast="30000"/>
          </a:blip>
          <a:srcRect/>
          <a:stretch>
            <a:fillRect/>
          </a:stretch>
        </p:blipFill>
        <p:spPr>
          <a:xfrm>
            <a:off x="1115616" y="1196752"/>
            <a:ext cx="7056437" cy="50450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descr="GE131_350A.jpg"/>
          <p:cNvPicPr>
            <a:picLocks noChangeAspect="1"/>
          </p:cNvPicPr>
          <p:nvPr/>
        </p:nvPicPr>
        <p:blipFill>
          <a:blip r:embed="rId2" cstate="print">
            <a:lum bright="-17000" contrast="40000"/>
          </a:blip>
          <a:srcRect l="42655" t="23533" r="7797" b="27049"/>
          <a:stretch>
            <a:fillRect/>
          </a:stretch>
        </p:blipFill>
        <p:spPr>
          <a:xfrm flipV="1">
            <a:off x="1" y="0"/>
            <a:ext cx="9143999" cy="6858000"/>
          </a:xfrm>
          <a:prstGeom prst="rect">
            <a:avLst/>
          </a:prstGeom>
        </p:spPr>
      </p:pic>
      <p:sp>
        <p:nvSpPr>
          <p:cNvPr id="31746" name="Rectangle 2"/>
          <p:cNvSpPr>
            <a:spLocks noGrp="1" noRot="1" noChangeArrowheads="1"/>
          </p:cNvSpPr>
          <p:nvPr>
            <p:ph type="title"/>
          </p:nvPr>
        </p:nvSpPr>
        <p:spPr>
          <a:xfrm>
            <a:off x="323850" y="0"/>
            <a:ext cx="8510588" cy="1325563"/>
          </a:xfrm>
        </p:spPr>
        <p:txBody>
          <a:bodyPr>
            <a:normAutofit/>
          </a:bodyPr>
          <a:lstStyle/>
          <a:p>
            <a:pPr marL="342900" indent="-342900">
              <a:lnSpc>
                <a:spcPct val="90000"/>
              </a:lnSpc>
            </a:pPr>
            <a:r>
              <a:rPr lang="ru-RU" sz="2400" b="1" dirty="0">
                <a:ln>
                  <a:solidFill>
                    <a:sysClr val="windowText" lastClr="000000"/>
                  </a:solidFill>
                </a:ln>
                <a:ea typeface="+mn-ea"/>
                <a:cs typeface="+mn-cs"/>
              </a:rPr>
              <a:t>Конная Статуя</a:t>
            </a:r>
          </a:p>
        </p:txBody>
      </p:sp>
      <p:sp>
        <p:nvSpPr>
          <p:cNvPr id="31747" name="Rectangle 3"/>
          <p:cNvSpPr>
            <a:spLocks noGrp="1" noRot="1" noChangeArrowheads="1"/>
          </p:cNvSpPr>
          <p:nvPr>
            <p:ph type="body" sz="half" idx="1"/>
          </p:nvPr>
        </p:nvSpPr>
        <p:spPr>
          <a:xfrm>
            <a:off x="-252414" y="1052513"/>
            <a:ext cx="4968429" cy="4422775"/>
          </a:xfrm>
        </p:spPr>
        <p:txBody>
          <a:bodyPr/>
          <a:lstStyle/>
          <a:p>
            <a:pPr algn="just">
              <a:lnSpc>
                <a:spcPct val="80000"/>
              </a:lnSpc>
              <a:buFont typeface="Wingdings" pitchFamily="2" charset="2"/>
              <a:buNone/>
            </a:pPr>
            <a:r>
              <a:rPr lang="ru-RU" sz="1200" dirty="0">
                <a:solidFill>
                  <a:srgbClr val="FFFFCC"/>
                </a:solidFill>
                <a:latin typeface="Verdana" pitchFamily="34" charset="0"/>
              </a:rPr>
              <a:t>       </a:t>
            </a:r>
            <a:endParaRPr lang="ru-RU" sz="2000" dirty="0">
              <a:ln>
                <a:solidFill>
                  <a:sysClr val="windowText" lastClr="000000"/>
                </a:solidFill>
              </a:ln>
              <a:solidFill>
                <a:srgbClr val="663300"/>
              </a:solidFill>
              <a:latin typeface="GothicRus Condenced" pitchFamily="18" charset="0"/>
              <a:ea typeface="+mj-ea"/>
              <a:cs typeface="+mj-cs"/>
            </a:endParaRPr>
          </a:p>
        </p:txBody>
      </p:sp>
      <p:sp>
        <p:nvSpPr>
          <p:cNvPr id="31748" name="Rectangle 4"/>
          <p:cNvSpPr>
            <a:spLocks noChangeArrowheads="1"/>
          </p:cNvSpPr>
          <p:nvPr/>
        </p:nvSpPr>
        <p:spPr bwMode="auto">
          <a:xfrm>
            <a:off x="179512" y="1338080"/>
            <a:ext cx="8712968" cy="5324535"/>
          </a:xfrm>
          <a:prstGeom prst="rect">
            <a:avLst/>
          </a:prstGeom>
          <a:noFill/>
          <a:ln w="9525">
            <a:noFill/>
            <a:miter lim="800000"/>
            <a:headEnd/>
            <a:tailEnd/>
          </a:ln>
          <a:effectLst/>
        </p:spPr>
        <p:txBody>
          <a:bodyPr wrap="square" anchor="ctr">
            <a:spAutoFit/>
          </a:bodyPr>
          <a:lstStyle/>
          <a:p>
            <a:pPr algn="just">
              <a:lnSpc>
                <a:spcPts val="2400"/>
              </a:lnSpc>
            </a:pPr>
            <a:r>
              <a:rPr lang="ru-RU" sz="2000" dirty="0" smtClean="0">
                <a:ln>
                  <a:solidFill>
                    <a:sysClr val="windowText" lastClr="000000"/>
                  </a:solidFill>
                </a:ln>
                <a:solidFill>
                  <a:srgbClr val="663300"/>
                </a:solidFill>
                <a:latin typeface="GothicRus Condenced" pitchFamily="18" charset="0"/>
                <a:ea typeface="+mj-ea"/>
                <a:cs typeface="+mj-cs"/>
              </a:rPr>
              <a:t>   </a:t>
            </a:r>
            <a:r>
              <a:rPr lang="ru-RU" sz="2000" b="1" dirty="0" smtClean="0">
                <a:ln>
                  <a:solidFill>
                    <a:sysClr val="windowText" lastClr="000000"/>
                  </a:solidFill>
                </a:ln>
                <a:ea typeface="+mj-ea"/>
                <a:cs typeface="+mj-cs"/>
              </a:rPr>
              <a:t>Многие исследователи сомневались в том, были ли у Леонардо детальные планы реализации замысла отливки колоссальной конной статуи Франческе Сфорца. Но в 1505 году в Мадридской национальной библиотеке было обнаружено семьсот страниц записных книжек, считавшихся давно утерянными. В них находились, в частности,  и показанные ниже эскизы, конструкция для поддержания тяжелой литейной формы туловища коня, конструкция для поворачивания формы на бок, подготовленная для заливки расплавленной бронзы. Из-за </a:t>
            </a:r>
            <a:r>
              <a:rPr lang="ru-RU" sz="2000" b="1" dirty="0">
                <a:ln>
                  <a:solidFill>
                    <a:sysClr val="windowText" lastClr="000000"/>
                  </a:solidFill>
                </a:ln>
                <a:ea typeface="+mj-ea"/>
                <a:cs typeface="+mj-cs"/>
              </a:rPr>
              <a:t>громадных размеров конной статуи Франческо Сфорца - в завершенном виде она была бы высотой </a:t>
            </a:r>
            <a:r>
              <a:rPr lang="ru-RU" sz="2000" b="1" dirty="0" smtClean="0">
                <a:ln>
                  <a:solidFill>
                    <a:sysClr val="windowText" lastClr="000000"/>
                  </a:solidFill>
                </a:ln>
                <a:ea typeface="+mj-ea"/>
                <a:cs typeface="+mj-cs"/>
              </a:rPr>
              <a:t>около </a:t>
            </a:r>
            <a:r>
              <a:rPr lang="ru-RU" sz="2000" b="1" dirty="0">
                <a:ln>
                  <a:solidFill>
                    <a:sysClr val="windowText" lastClr="000000"/>
                  </a:solidFill>
                </a:ln>
                <a:ea typeface="+mj-ea"/>
                <a:cs typeface="+mj-cs"/>
              </a:rPr>
              <a:t>8 метров, - Леонардо решил отливать ее частями. Перед нами эскиз замысловатого каркаса из железных полос. Его назначение - укрепить литейную форму для головы и шеи лошади. Среди записей Леонардо, датированных 20 декабря 1490 года, есть одна, свидетельствующая, что он готов приступить к </a:t>
            </a:r>
            <a:r>
              <a:rPr lang="ru-RU" sz="2000" b="1" dirty="0" smtClean="0">
                <a:ln>
                  <a:solidFill>
                    <a:sysClr val="windowText" lastClr="000000"/>
                  </a:solidFill>
                </a:ln>
                <a:ea typeface="+mj-ea"/>
                <a:cs typeface="+mj-cs"/>
              </a:rPr>
              <a:t>литью.</a:t>
            </a:r>
          </a:p>
          <a:p>
            <a:pPr>
              <a:lnSpc>
                <a:spcPts val="2400"/>
              </a:lnSpc>
            </a:pPr>
            <a:r>
              <a:rPr lang="ru-RU" sz="2000" b="1" dirty="0" smtClean="0">
                <a:ln>
                  <a:solidFill>
                    <a:sysClr val="windowText" lastClr="000000"/>
                  </a:solidFill>
                </a:ln>
                <a:ea typeface="+mj-ea"/>
                <a:cs typeface="+mj-cs"/>
              </a:rPr>
              <a:t>К </a:t>
            </a:r>
            <a:r>
              <a:rPr lang="ru-RU" sz="2000" b="1" dirty="0">
                <a:ln>
                  <a:solidFill>
                    <a:sysClr val="windowText" lastClr="000000"/>
                  </a:solidFill>
                </a:ln>
                <a:ea typeface="+mj-ea"/>
                <a:cs typeface="+mj-cs"/>
              </a:rPr>
              <a:t>сожалению, у его покровителя были другие виды на бронзу. </a:t>
            </a:r>
            <a:r>
              <a:rPr lang="ru-RU" sz="2000" b="1" dirty="0" smtClean="0">
                <a:ln>
                  <a:solidFill>
                    <a:sysClr val="windowText" lastClr="000000"/>
                  </a:solidFill>
                </a:ln>
                <a:ea typeface="+mj-ea"/>
                <a:cs typeface="+mj-cs"/>
              </a:rPr>
              <a:t>Конная   статуя так никогда </a:t>
            </a:r>
            <a:r>
              <a:rPr lang="ru-RU" sz="2000" b="1" dirty="0">
                <a:ln>
                  <a:solidFill>
                    <a:sysClr val="windowText" lastClr="000000"/>
                  </a:solidFill>
                </a:ln>
                <a:ea typeface="+mj-ea"/>
                <a:cs typeface="+mj-cs"/>
              </a:rPr>
              <a:t>и не была отлита</a:t>
            </a:r>
            <a:r>
              <a:rPr lang="ru-RU" sz="2000" b="1" dirty="0" smtClean="0">
                <a:ln>
                  <a:solidFill>
                    <a:sysClr val="windowText" lastClr="000000"/>
                  </a:solidFill>
                </a:ln>
                <a:ea typeface="+mj-ea"/>
                <a:cs typeface="+mj-cs"/>
              </a:rPr>
              <a:t>.</a:t>
            </a:r>
            <a:r>
              <a:rPr lang="ru-RU" sz="2000" b="1" dirty="0">
                <a:ln>
                  <a:solidFill>
                    <a:sysClr val="windowText" lastClr="000000"/>
                  </a:solidFill>
                </a:ln>
                <a:ea typeface="+mj-ea"/>
                <a:cs typeface="+mj-cs"/>
              </a:rPr>
              <a:t/>
            </a:r>
            <a:br>
              <a:rPr lang="ru-RU" sz="2000" b="1" dirty="0">
                <a:ln>
                  <a:solidFill>
                    <a:sysClr val="windowText" lastClr="000000"/>
                  </a:solidFill>
                </a:ln>
                <a:ea typeface="+mj-ea"/>
                <a:cs typeface="+mj-cs"/>
              </a:rPr>
            </a:br>
            <a:endParaRPr lang="ru-RU" sz="2000" b="1" dirty="0">
              <a:ln>
                <a:solidFill>
                  <a:sysClr val="windowText" lastClr="000000"/>
                </a:solidFill>
              </a:ln>
              <a:ea typeface="+mj-ea"/>
              <a:cs typeface="+mj-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Scale>
                                      <p:cBhvr>
                                        <p:cTn id="7" dur="5000" decel="50000" fill="hold">
                                          <p:stCondLst>
                                            <p:cond delay="0"/>
                                          </p:stCondLst>
                                        </p:cTn>
                                        <p:tgtEl>
                                          <p:spTgt spid="31747">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0" decel="50000" fill="hold">
                                          <p:stCondLst>
                                            <p:cond delay="0"/>
                                          </p:stCondLst>
                                        </p:cTn>
                                        <p:tgtEl>
                                          <p:spTgt spid="31747">
                                            <p:txEl>
                                              <p:pRg st="0" end="0"/>
                                            </p:txEl>
                                          </p:spTgt>
                                        </p:tgtEl>
                                        <p:attrNameLst>
                                          <p:attrName>ppt_x</p:attrName>
                                          <p:attrName>ppt_y</p:attrName>
                                        </p:attrNameLst>
                                      </p:cBhvr>
                                    </p:animMotion>
                                    <p:animEffect transition="in" filter="fade">
                                      <p:cBhvr>
                                        <p:cTn id="9" dur="5000"/>
                                        <p:tgtEl>
                                          <p:spTgt spid="31747">
                                            <p:txEl>
                                              <p:pRg st="0" end="0"/>
                                            </p:txEl>
                                          </p:spTgt>
                                        </p:tgtEl>
                                      </p:cBhvr>
                                    </p:animEffect>
                                  </p:childTnLst>
                                </p:cTn>
                              </p:par>
                            </p:childTnLst>
                          </p:cTn>
                        </p:par>
                        <p:par>
                          <p:cTn id="10" fill="hold">
                            <p:stCondLst>
                              <p:cond delay="5000"/>
                            </p:stCondLst>
                            <p:childTnLst>
                              <p:par>
                                <p:cTn id="11" presetID="12" presetClass="exit" presetSubtype="4" fill="hold" grpId="0" nodeType="afterEffect">
                                  <p:stCondLst>
                                    <p:cond delay="15000"/>
                                  </p:stCondLst>
                                  <p:childTnLst>
                                    <p:animEffect transition="out" filter="slide(fromBottom)">
                                      <p:cBhvr>
                                        <p:cTn id="12" dur="5000"/>
                                        <p:tgtEl>
                                          <p:spTgt spid="31747">
                                            <p:txEl>
                                              <p:pRg st="0" end="0"/>
                                            </p:txEl>
                                          </p:spTgt>
                                        </p:tgtEl>
                                      </p:cBhvr>
                                    </p:animEffect>
                                    <p:set>
                                      <p:cBhvr>
                                        <p:cTn id="13" dur="1" fill="hold">
                                          <p:stCondLst>
                                            <p:cond delay="4999"/>
                                          </p:stCondLst>
                                        </p:cTn>
                                        <p:tgtEl>
                                          <p:spTgt spid="31747">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pic>
        <p:nvPicPr>
          <p:cNvPr id="5" name="Picture 8" descr="koni2"/>
          <p:cNvPicPr>
            <a:picLocks noChangeAspect="1" noChangeArrowheads="1"/>
          </p:cNvPicPr>
          <p:nvPr/>
        </p:nvPicPr>
        <p:blipFill>
          <a:blip r:embed="rId3" cstate="print"/>
          <a:srcRect/>
          <a:stretch>
            <a:fillRect/>
          </a:stretch>
        </p:blipFill>
        <p:spPr bwMode="auto">
          <a:xfrm>
            <a:off x="6228184" y="3225031"/>
            <a:ext cx="1758693" cy="3516337"/>
          </a:xfrm>
          <a:prstGeom prst="rect">
            <a:avLst/>
          </a:prstGeom>
          <a:noFill/>
        </p:spPr>
      </p:pic>
      <p:pic>
        <p:nvPicPr>
          <p:cNvPr id="7" name="Picture 7" descr="koni3"/>
          <p:cNvPicPr>
            <a:picLocks noChangeAspect="1" noChangeArrowheads="1"/>
          </p:cNvPicPr>
          <p:nvPr/>
        </p:nvPicPr>
        <p:blipFill>
          <a:blip r:embed="rId4" cstate="print"/>
          <a:srcRect/>
          <a:stretch>
            <a:fillRect/>
          </a:stretch>
        </p:blipFill>
        <p:spPr bwMode="auto">
          <a:xfrm>
            <a:off x="4283968" y="188640"/>
            <a:ext cx="4608513" cy="3017838"/>
          </a:xfrm>
          <a:prstGeom prst="rect">
            <a:avLst/>
          </a:prstGeom>
          <a:noFill/>
        </p:spPr>
      </p:pic>
      <p:pic>
        <p:nvPicPr>
          <p:cNvPr id="8" name="Picture 6" descr="koni1"/>
          <p:cNvPicPr>
            <a:picLocks noChangeAspect="1" noChangeArrowheads="1"/>
          </p:cNvPicPr>
          <p:nvPr/>
        </p:nvPicPr>
        <p:blipFill>
          <a:blip r:embed="rId5" cstate="print"/>
          <a:srcRect/>
          <a:stretch>
            <a:fillRect/>
          </a:stretch>
        </p:blipFill>
        <p:spPr bwMode="auto">
          <a:xfrm>
            <a:off x="1619672" y="3356992"/>
            <a:ext cx="4609083" cy="3240359"/>
          </a:xfrm>
          <a:prstGeom prst="rect">
            <a:avLst/>
          </a:prstGeom>
          <a:noFill/>
        </p:spPr>
      </p:pic>
      <p:pic>
        <p:nvPicPr>
          <p:cNvPr id="9" name="Picture 5" descr="koni"/>
          <p:cNvPicPr>
            <a:picLocks noChangeAspect="1" noChangeArrowheads="1"/>
          </p:cNvPicPr>
          <p:nvPr/>
        </p:nvPicPr>
        <p:blipFill>
          <a:blip r:embed="rId6" cstate="print"/>
          <a:srcRect l="7812" t="3752" r="7813" b="2453"/>
          <a:stretch>
            <a:fillRect/>
          </a:stretch>
        </p:blipFill>
        <p:spPr bwMode="auto">
          <a:xfrm>
            <a:off x="251520" y="188640"/>
            <a:ext cx="3888432" cy="3600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sp>
        <p:nvSpPr>
          <p:cNvPr id="27650" name="Rectangle 2"/>
          <p:cNvSpPr>
            <a:spLocks noGrp="1" noRot="1" noChangeArrowheads="1"/>
          </p:cNvSpPr>
          <p:nvPr>
            <p:ph type="title"/>
          </p:nvPr>
        </p:nvSpPr>
        <p:spPr>
          <a:xfrm>
            <a:off x="179513" y="1"/>
            <a:ext cx="8568952" cy="836712"/>
          </a:xfrm>
        </p:spPr>
        <p:txBody>
          <a:bodyPr>
            <a:normAutofit/>
          </a:bodyPr>
          <a:lstStyle/>
          <a:p>
            <a:pPr marL="342900" indent="-342900">
              <a:lnSpc>
                <a:spcPct val="90000"/>
              </a:lnSpc>
            </a:pPr>
            <a:r>
              <a:rPr lang="ru-RU" sz="2400" b="1" dirty="0">
                <a:ln>
                  <a:solidFill>
                    <a:sysClr val="windowText" lastClr="000000"/>
                  </a:solidFill>
                </a:ln>
                <a:ea typeface="+mn-ea"/>
                <a:cs typeface="+mn-cs"/>
              </a:rPr>
              <a:t>Изобретения</a:t>
            </a:r>
          </a:p>
        </p:txBody>
      </p:sp>
      <p:sp>
        <p:nvSpPr>
          <p:cNvPr id="27651" name="Rectangle 3"/>
          <p:cNvSpPr>
            <a:spLocks noGrp="1" noRot="1" noChangeArrowheads="1"/>
          </p:cNvSpPr>
          <p:nvPr>
            <p:ph type="body" sz="half" idx="1"/>
          </p:nvPr>
        </p:nvSpPr>
        <p:spPr>
          <a:xfrm>
            <a:off x="142844" y="836712"/>
            <a:ext cx="5005220" cy="5806998"/>
          </a:xfrm>
        </p:spPr>
        <p:txBody>
          <a:bodyPr>
            <a:normAutofit lnSpcReduction="10000"/>
          </a:bodyPr>
          <a:lstStyle/>
          <a:p>
            <a:pPr marL="0" algn="just">
              <a:buFont typeface="Wingdings" pitchFamily="2" charset="2"/>
              <a:buNone/>
            </a:pPr>
            <a:r>
              <a:rPr lang="ru-RU" sz="2000" b="1" dirty="0" smtClean="0">
                <a:ln>
                  <a:solidFill>
                    <a:sysClr val="windowText" lastClr="000000"/>
                  </a:solidFill>
                </a:ln>
                <a:ea typeface="+mj-ea"/>
                <a:cs typeface="+mj-cs"/>
              </a:rPr>
              <a:t>    Прикладная механика Леонардо,  возможно,  более, чем другие его научные и технические достижения, вызывает интерес и восхищение привычного к машинам </a:t>
            </a:r>
            <a:r>
              <a:rPr lang="en-US" sz="2000" b="1" dirty="0" smtClean="0">
                <a:ln>
                  <a:solidFill>
                    <a:sysClr val="windowText" lastClr="000000"/>
                  </a:solidFill>
                </a:ln>
                <a:ea typeface="+mj-ea"/>
                <a:cs typeface="+mj-cs"/>
              </a:rPr>
              <a:t>XX </a:t>
            </a:r>
            <a:r>
              <a:rPr lang="ru-RU" sz="2000" b="1" dirty="0" smtClean="0">
                <a:ln>
                  <a:solidFill>
                    <a:sysClr val="windowText" lastClr="000000"/>
                  </a:solidFill>
                </a:ln>
                <a:ea typeface="+mj-ea"/>
                <a:cs typeface="+mj-cs"/>
              </a:rPr>
              <a:t>века.  Многие его изображения, такие, например, как цепная передача, понятны с первого взгляда.  При некоторой настойчивости современный механик может создать по его чертежу действующую  модель рессорной колесницы и маховика.  Колесница приводится в движение двумя зубчатыми колесами, которые работают попеременно: пока одно в работе, оператор заводит с помощью рукояти другое и таким образом обеспечивает беспрерывное движение.  Маховик в принципе очень  похож  на тот,  который сегодня используется  в ткацких станках</a:t>
            </a:r>
            <a:r>
              <a:rPr lang="ru-RU" sz="2000" b="1" dirty="0" smtClean="0">
                <a:ln>
                  <a:solidFill>
                    <a:sysClr val="windowText" lastClr="000000"/>
                  </a:solidFill>
                </a:ln>
                <a:solidFill>
                  <a:srgbClr val="663300"/>
                </a:solidFill>
                <a:latin typeface="GothicRus Condenced" pitchFamily="18" charset="0"/>
                <a:ea typeface="+mj-ea"/>
                <a:cs typeface="+mj-cs"/>
              </a:rPr>
              <a:t>.  </a:t>
            </a:r>
            <a:endParaRPr lang="ru-RU" sz="2000" b="1" dirty="0">
              <a:ln>
                <a:solidFill>
                  <a:sysClr val="windowText" lastClr="000000"/>
                </a:solidFill>
              </a:ln>
              <a:solidFill>
                <a:srgbClr val="663300"/>
              </a:solidFill>
              <a:latin typeface="GothicRus Condenced" pitchFamily="18" charset="0"/>
              <a:ea typeface="+mj-ea"/>
              <a:cs typeface="+mj-cs"/>
            </a:endParaRPr>
          </a:p>
        </p:txBody>
      </p:sp>
      <p:pic>
        <p:nvPicPr>
          <p:cNvPr id="27652" name="Picture 4" descr="automotore2"/>
          <p:cNvPicPr>
            <a:picLocks noChangeAspect="1" noChangeArrowheads="1"/>
          </p:cNvPicPr>
          <p:nvPr/>
        </p:nvPicPr>
        <p:blipFill>
          <a:blip r:embed="rId3" cstate="print"/>
          <a:srcRect l="1706" t="2478" r="2310" b="3772"/>
          <a:stretch>
            <a:fillRect/>
          </a:stretch>
        </p:blipFill>
        <p:spPr bwMode="auto">
          <a:xfrm>
            <a:off x="5148064" y="1844824"/>
            <a:ext cx="3816424" cy="345638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sp>
        <p:nvSpPr>
          <p:cNvPr id="28674" name="Rectangle 2"/>
          <p:cNvSpPr>
            <a:spLocks noGrp="1" noRot="1" noChangeArrowheads="1"/>
          </p:cNvSpPr>
          <p:nvPr>
            <p:ph type="title"/>
          </p:nvPr>
        </p:nvSpPr>
        <p:spPr>
          <a:xfrm>
            <a:off x="1116013" y="333375"/>
            <a:ext cx="6934200" cy="608013"/>
          </a:xfrm>
        </p:spPr>
        <p:txBody>
          <a:bodyPr>
            <a:normAutofit/>
          </a:bodyPr>
          <a:lstStyle/>
          <a:p>
            <a:pPr marL="342900" indent="-342900">
              <a:lnSpc>
                <a:spcPct val="90000"/>
              </a:lnSpc>
            </a:pPr>
            <a:r>
              <a:rPr lang="ru-RU" sz="2400" b="1" dirty="0">
                <a:ln>
                  <a:solidFill>
                    <a:sysClr val="windowText" lastClr="000000"/>
                  </a:solidFill>
                </a:ln>
                <a:ea typeface="+mn-ea"/>
                <a:cs typeface="+mn-cs"/>
              </a:rPr>
              <a:t>Изобретения</a:t>
            </a:r>
          </a:p>
        </p:txBody>
      </p:sp>
      <p:sp>
        <p:nvSpPr>
          <p:cNvPr id="28676" name="Rectangle 4"/>
          <p:cNvSpPr>
            <a:spLocks noChangeArrowheads="1"/>
          </p:cNvSpPr>
          <p:nvPr/>
        </p:nvSpPr>
        <p:spPr bwMode="auto">
          <a:xfrm>
            <a:off x="4211960" y="980728"/>
            <a:ext cx="4320480" cy="5262979"/>
          </a:xfrm>
          <a:prstGeom prst="rect">
            <a:avLst/>
          </a:prstGeom>
          <a:noFill/>
          <a:ln w="9525">
            <a:noFill/>
            <a:miter lim="800000"/>
            <a:headEnd/>
            <a:tailEnd/>
          </a:ln>
          <a:effectLst/>
        </p:spPr>
        <p:txBody>
          <a:bodyPr wrap="square" anchor="ctr">
            <a:spAutoFit/>
          </a:bodyPr>
          <a:lstStyle/>
          <a:p>
            <a:pPr algn="just"/>
            <a:r>
              <a:rPr lang="ru-RU" sz="2000" b="1" dirty="0" smtClean="0">
                <a:ln>
                  <a:solidFill>
                    <a:sysClr val="windowText" lastClr="000000"/>
                  </a:solidFill>
                </a:ln>
                <a:latin typeface="+mj-lt"/>
                <a:ea typeface="+mj-ea"/>
                <a:cs typeface="+mj-cs"/>
              </a:rPr>
              <a:t>  </a:t>
            </a:r>
            <a:r>
              <a:rPr lang="ru-RU" sz="2400" b="1" dirty="0" smtClean="0">
                <a:ln>
                  <a:solidFill>
                    <a:sysClr val="windowText" lastClr="000000"/>
                  </a:solidFill>
                </a:ln>
                <a:latin typeface="+mj-lt"/>
                <a:ea typeface="+mj-ea"/>
                <a:cs typeface="+mj-cs"/>
              </a:rPr>
              <a:t>Башмаки </a:t>
            </a:r>
            <a:r>
              <a:rPr lang="ru-RU" sz="2400" b="1" dirty="0">
                <a:ln>
                  <a:solidFill>
                    <a:sysClr val="windowText" lastClr="000000"/>
                  </a:solidFill>
                </a:ln>
                <a:latin typeface="+mj-lt"/>
                <a:ea typeface="+mj-ea"/>
                <a:cs typeface="+mj-cs"/>
              </a:rPr>
              <a:t>для хождения по воде, нарисованные Леонардо, очевидно, не вышли за рамки эскиза, но не вызывает сомнений, что они после </a:t>
            </a:r>
            <a:r>
              <a:rPr lang="en-US" sz="2400" b="1" dirty="0">
                <a:ln>
                  <a:solidFill>
                    <a:sysClr val="windowText" lastClr="000000"/>
                  </a:solidFill>
                </a:ln>
                <a:latin typeface="+mj-lt"/>
                <a:ea typeface="+mj-ea"/>
                <a:cs typeface="+mj-cs"/>
              </a:rPr>
              <a:t>н</a:t>
            </a:r>
            <a:r>
              <a:rPr lang="ru-RU" sz="2400" b="1" dirty="0">
                <a:ln>
                  <a:solidFill>
                    <a:sysClr val="windowText" lastClr="000000"/>
                  </a:solidFill>
                </a:ln>
                <a:latin typeface="+mj-lt"/>
                <a:ea typeface="+mj-ea"/>
                <a:cs typeface="+mj-cs"/>
              </a:rPr>
              <a:t>екоторой модификации могли бы с успехом использоваться. Башмаки для хождения по воде и балансировочные палки к ним в наше время выпускаются промышленностью, однако скорее ради забавы. </a:t>
            </a:r>
          </a:p>
        </p:txBody>
      </p:sp>
      <p:pic>
        <p:nvPicPr>
          <p:cNvPr id="28677" name="Picture 5" descr="galleg2"/>
          <p:cNvPicPr>
            <a:picLocks noChangeAspect="1" noChangeArrowheads="1"/>
          </p:cNvPicPr>
          <p:nvPr/>
        </p:nvPicPr>
        <p:blipFill>
          <a:blip r:embed="rId3" cstate="print"/>
          <a:srcRect/>
          <a:stretch>
            <a:fillRect/>
          </a:stretch>
        </p:blipFill>
        <p:spPr bwMode="auto">
          <a:xfrm>
            <a:off x="539552" y="1196752"/>
            <a:ext cx="3457397" cy="4559457"/>
          </a:xfrm>
          <a:prstGeom prst="rect">
            <a:avLst/>
          </a:prstGeom>
          <a:noFill/>
        </p:spPr>
      </p:pic>
    </p:spTree>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sp>
        <p:nvSpPr>
          <p:cNvPr id="29698" name="Rectangle 2"/>
          <p:cNvSpPr>
            <a:spLocks noGrp="1" noRot="1" noChangeArrowheads="1"/>
          </p:cNvSpPr>
          <p:nvPr>
            <p:ph type="title"/>
          </p:nvPr>
        </p:nvSpPr>
        <p:spPr>
          <a:xfrm>
            <a:off x="285720" y="0"/>
            <a:ext cx="8510588" cy="1325563"/>
          </a:xfrm>
        </p:spPr>
        <p:txBody>
          <a:bodyPr>
            <a:normAutofit/>
          </a:bodyPr>
          <a:lstStyle/>
          <a:p>
            <a:r>
              <a:rPr lang="ru-RU" sz="2200" b="1" dirty="0">
                <a:ln>
                  <a:solidFill>
                    <a:sysClr val="windowText" lastClr="000000"/>
                  </a:solidFill>
                </a:ln>
              </a:rPr>
              <a:t>Изобретения</a:t>
            </a:r>
          </a:p>
        </p:txBody>
      </p:sp>
      <p:sp>
        <p:nvSpPr>
          <p:cNvPr id="29699" name="Rectangle 3"/>
          <p:cNvSpPr>
            <a:spLocks noGrp="1" noRot="1" noChangeArrowheads="1"/>
          </p:cNvSpPr>
          <p:nvPr>
            <p:ph type="body" sz="half" idx="1"/>
          </p:nvPr>
        </p:nvSpPr>
        <p:spPr>
          <a:xfrm>
            <a:off x="611560" y="1052736"/>
            <a:ext cx="5040312" cy="4733941"/>
          </a:xfrm>
        </p:spPr>
        <p:txBody>
          <a:bodyPr>
            <a:normAutofit lnSpcReduction="10000"/>
          </a:bodyPr>
          <a:lstStyle/>
          <a:p>
            <a:pPr algn="just">
              <a:buNone/>
            </a:pPr>
            <a:r>
              <a:rPr lang="en-US" sz="1200" dirty="0">
                <a:solidFill>
                  <a:srgbClr val="FFFFCC"/>
                </a:solidFill>
                <a:latin typeface="Verdana" pitchFamily="34" charset="0"/>
              </a:rPr>
              <a:t>         </a:t>
            </a:r>
            <a:r>
              <a:rPr lang="ru-RU" sz="2000" b="1" dirty="0">
                <a:ln>
                  <a:solidFill>
                    <a:sysClr val="windowText" lastClr="000000"/>
                  </a:solidFill>
                </a:ln>
                <a:latin typeface="+mj-lt"/>
                <a:ea typeface="+mj-ea"/>
                <a:cs typeface="+mj-cs"/>
              </a:rPr>
              <a:t>До Леонардо системы для работы  под водой уже имелись. То были колокола. В одном из таких колоколов опускался на морское дно Александр Македонский. Леонардо да Винчи изобрел кожаный скафандр. Система труб, позволяла находиться под водой неограниченное время и трубы были защищены поддерживающим плавающим устройством. </a:t>
            </a:r>
            <a:r>
              <a:rPr lang="ru-RU" sz="2000" b="1" dirty="0" smtClean="0">
                <a:ln>
                  <a:solidFill>
                    <a:sysClr val="windowText" lastClr="000000"/>
                  </a:solidFill>
                </a:ln>
                <a:latin typeface="+mj-lt"/>
                <a:ea typeface="+mj-ea"/>
                <a:cs typeface="+mj-cs"/>
              </a:rPr>
              <a:t>Леонардо предусмотрел для водолаза в скафандре трубку для дыхания. Трубка соединяется с поверхностью моря посредством гибкого шланга трубки, заканчивающегося в плавающим ныряющем колоколом. </a:t>
            </a:r>
          </a:p>
          <a:p>
            <a:pPr algn="just">
              <a:lnSpc>
                <a:spcPct val="90000"/>
              </a:lnSpc>
              <a:buFont typeface="Wingdings" pitchFamily="2" charset="2"/>
              <a:buNone/>
            </a:pPr>
            <a:endParaRPr lang="ru-RU" sz="1200" dirty="0">
              <a:latin typeface="+mj-lt"/>
            </a:endParaRPr>
          </a:p>
        </p:txBody>
      </p:sp>
      <p:pic>
        <p:nvPicPr>
          <p:cNvPr id="29701" name="Picture 5" descr="scafandro"/>
          <p:cNvPicPr>
            <a:picLocks noChangeAspect="1" noChangeArrowheads="1"/>
          </p:cNvPicPr>
          <p:nvPr/>
        </p:nvPicPr>
        <p:blipFill>
          <a:blip r:embed="rId3" cstate="print"/>
          <a:srcRect/>
          <a:stretch>
            <a:fillRect/>
          </a:stretch>
        </p:blipFill>
        <p:spPr bwMode="auto">
          <a:xfrm>
            <a:off x="6215075" y="1268413"/>
            <a:ext cx="2511414" cy="5032375"/>
          </a:xfrm>
          <a:prstGeom prst="rect">
            <a:avLst/>
          </a:prstGeom>
          <a:ln>
            <a:noFill/>
          </a:ln>
          <a:effectLst>
            <a:outerShdw blurRad="292100" dist="139700" dir="2700000" algn="tl" rotWithShape="0">
              <a:srgbClr val="333333">
                <a:alpha val="65000"/>
              </a:srgbClr>
            </a:outerShdw>
          </a:effectLst>
        </p:spPr>
      </p:pic>
      <p:pic>
        <p:nvPicPr>
          <p:cNvPr id="29703" name="Picture 7" descr="sezione_canna"/>
          <p:cNvPicPr>
            <a:picLocks noChangeAspect="1" noChangeArrowheads="1"/>
          </p:cNvPicPr>
          <p:nvPr/>
        </p:nvPicPr>
        <p:blipFill>
          <a:blip r:embed="rId4" cstate="print"/>
          <a:srcRect/>
          <a:stretch>
            <a:fillRect/>
          </a:stretch>
        </p:blipFill>
        <p:spPr bwMode="auto">
          <a:xfrm>
            <a:off x="6443663" y="1268413"/>
            <a:ext cx="465137" cy="2159000"/>
          </a:xfrm>
          <a:prstGeom prst="rect">
            <a:avLst/>
          </a:prstGeom>
          <a:noFill/>
        </p:spPr>
      </p:pic>
    </p:spTree>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pic>
        <p:nvPicPr>
          <p:cNvPr id="20482" name="Picture 3"/>
          <p:cNvPicPr>
            <a:picLocks noChangeAspect="1" noChangeArrowheads="1"/>
          </p:cNvPicPr>
          <p:nvPr/>
        </p:nvPicPr>
        <p:blipFill>
          <a:blip r:embed="rId3" cstate="print">
            <a:lum contrast="-10000"/>
          </a:blip>
          <a:srcRect l="36772" t="9661" b="32729"/>
          <a:stretch>
            <a:fillRect/>
          </a:stretch>
        </p:blipFill>
        <p:spPr bwMode="auto">
          <a:xfrm>
            <a:off x="6556225" y="3789040"/>
            <a:ext cx="2480271" cy="2576314"/>
          </a:xfrm>
          <a:prstGeom prst="rect">
            <a:avLst/>
          </a:prstGeom>
          <a:ln>
            <a:noFill/>
          </a:ln>
          <a:effectLst>
            <a:outerShdw blurRad="292100" dist="139700" dir="2700000" algn="tl" rotWithShape="0">
              <a:srgbClr val="333333">
                <a:alpha val="65000"/>
              </a:srgbClr>
            </a:outerShdw>
          </a:effectLst>
        </p:spPr>
      </p:pic>
      <p:sp>
        <p:nvSpPr>
          <p:cNvPr id="20483" name="TextBox 3"/>
          <p:cNvSpPr txBox="1">
            <a:spLocks noChangeArrowheads="1"/>
          </p:cNvSpPr>
          <p:nvPr/>
        </p:nvSpPr>
        <p:spPr bwMode="auto">
          <a:xfrm>
            <a:off x="428625" y="214313"/>
            <a:ext cx="8001000" cy="430887"/>
          </a:xfrm>
          <a:prstGeom prst="rect">
            <a:avLst/>
          </a:prstGeom>
          <a:noFill/>
          <a:ln w="9525">
            <a:noFill/>
            <a:miter lim="800000"/>
            <a:headEnd/>
            <a:tailEnd/>
          </a:ln>
        </p:spPr>
        <p:txBody>
          <a:bodyPr>
            <a:spAutoFit/>
          </a:bodyPr>
          <a:lstStyle/>
          <a:p>
            <a:pPr algn="ctr">
              <a:spcBef>
                <a:spcPct val="0"/>
              </a:spcBef>
            </a:pPr>
            <a:r>
              <a:rPr lang="ru-RU" sz="2200" b="1" dirty="0">
                <a:ln>
                  <a:solidFill>
                    <a:sysClr val="windowText" lastClr="000000"/>
                  </a:solidFill>
                </a:ln>
                <a:latin typeface="+mj-lt"/>
                <a:ea typeface="+mj-ea"/>
                <a:cs typeface="+mj-cs"/>
              </a:rPr>
              <a:t>Анатомические рисунки </a:t>
            </a:r>
            <a:r>
              <a:rPr lang="ru-RU" sz="2200" b="1" dirty="0" smtClean="0">
                <a:ln>
                  <a:solidFill>
                    <a:sysClr val="windowText" lastClr="000000"/>
                  </a:solidFill>
                </a:ln>
                <a:latin typeface="+mj-lt"/>
                <a:ea typeface="+mj-ea"/>
                <a:cs typeface="+mj-cs"/>
              </a:rPr>
              <a:t>Леонардо </a:t>
            </a:r>
            <a:r>
              <a:rPr lang="ru-RU" sz="2200" b="1" dirty="0">
                <a:ln>
                  <a:solidFill>
                    <a:sysClr val="windowText" lastClr="000000"/>
                  </a:solidFill>
                </a:ln>
                <a:latin typeface="+mj-lt"/>
                <a:ea typeface="+mj-ea"/>
                <a:cs typeface="+mj-cs"/>
              </a:rPr>
              <a:t>да Винчи</a:t>
            </a:r>
          </a:p>
        </p:txBody>
      </p:sp>
      <p:pic>
        <p:nvPicPr>
          <p:cNvPr id="20484" name="Picture 2" descr="C:\Documents and Settings\Mercury\Рабочий стол\Новая папка\anat01.jpg"/>
          <p:cNvPicPr>
            <a:picLocks noChangeAspect="1" noChangeArrowheads="1"/>
          </p:cNvPicPr>
          <p:nvPr/>
        </p:nvPicPr>
        <p:blipFill>
          <a:blip r:embed="rId4" cstate="print">
            <a:lum contrast="20000"/>
          </a:blip>
          <a:srcRect t="1827" r="6522" b="10494"/>
          <a:stretch>
            <a:fillRect/>
          </a:stretch>
        </p:blipFill>
        <p:spPr bwMode="auto">
          <a:xfrm>
            <a:off x="3491880" y="1916832"/>
            <a:ext cx="3096343" cy="3456384"/>
          </a:xfrm>
          <a:prstGeom prst="rect">
            <a:avLst/>
          </a:prstGeom>
          <a:noFill/>
          <a:ln w="9525">
            <a:noFill/>
            <a:miter lim="800000"/>
            <a:headEnd/>
            <a:tailEnd/>
          </a:ln>
        </p:spPr>
      </p:pic>
      <p:pic>
        <p:nvPicPr>
          <p:cNvPr id="6" name="Picture 2" descr="C:\Documents and Settings\Mercury\Рабочий стол\Новая папка\anat04.jpg"/>
          <p:cNvPicPr>
            <a:picLocks noChangeAspect="1" noChangeArrowheads="1"/>
          </p:cNvPicPr>
          <p:nvPr/>
        </p:nvPicPr>
        <p:blipFill>
          <a:blip r:embed="rId5" cstate="print"/>
          <a:srcRect/>
          <a:stretch>
            <a:fillRect/>
          </a:stretch>
        </p:blipFill>
        <p:spPr bwMode="auto">
          <a:xfrm>
            <a:off x="179512" y="1157783"/>
            <a:ext cx="3376360" cy="4287441"/>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pic>
        <p:nvPicPr>
          <p:cNvPr id="10245" name="Picture 5"/>
          <p:cNvPicPr>
            <a:picLocks noChangeAspect="1" noChangeArrowheads="1"/>
          </p:cNvPicPr>
          <p:nvPr/>
        </p:nvPicPr>
        <p:blipFill>
          <a:blip r:embed="rId3" cstate="print"/>
          <a:srcRect/>
          <a:stretch>
            <a:fillRect/>
          </a:stretch>
        </p:blipFill>
        <p:spPr bwMode="auto">
          <a:xfrm>
            <a:off x="107504" y="549275"/>
            <a:ext cx="4176713" cy="5688013"/>
          </a:xfrm>
          <a:prstGeom prst="rect">
            <a:avLst/>
          </a:prstGeom>
          <a:noFill/>
          <a:ln w="9525">
            <a:noFill/>
            <a:miter lim="800000"/>
            <a:headEnd/>
            <a:tailEnd/>
          </a:ln>
        </p:spPr>
      </p:pic>
      <p:sp>
        <p:nvSpPr>
          <p:cNvPr id="10249" name="Rectangle 9"/>
          <p:cNvSpPr>
            <a:spLocks noChangeArrowheads="1"/>
          </p:cNvSpPr>
          <p:nvPr/>
        </p:nvSpPr>
        <p:spPr bwMode="auto">
          <a:xfrm>
            <a:off x="4283968" y="476672"/>
            <a:ext cx="4706045" cy="5940088"/>
          </a:xfrm>
          <a:prstGeom prst="rect">
            <a:avLst/>
          </a:prstGeom>
          <a:noFill/>
          <a:ln w="9525">
            <a:noFill/>
            <a:miter lim="800000"/>
            <a:headEnd/>
            <a:tailEnd/>
          </a:ln>
        </p:spPr>
        <p:txBody>
          <a:bodyPr wrap="square">
            <a:spAutoFit/>
          </a:bodyPr>
          <a:lstStyle/>
          <a:p>
            <a:pPr algn="just">
              <a:spcBef>
                <a:spcPct val="0"/>
              </a:spcBef>
            </a:pPr>
            <a:r>
              <a:rPr lang="ru-RU" sz="2000" b="1" dirty="0" smtClean="0">
                <a:latin typeface="Times New Roman" pitchFamily="18" charset="0"/>
                <a:cs typeface="Times New Roman" pitchFamily="18" charset="0"/>
              </a:rPr>
              <a:t>    </a:t>
            </a:r>
            <a:r>
              <a:rPr lang="ru-RU" sz="2000" b="1" dirty="0" smtClean="0">
                <a:ln>
                  <a:solidFill>
                    <a:sysClr val="windowText" lastClr="000000"/>
                  </a:solidFill>
                </a:ln>
                <a:latin typeface="+mj-lt"/>
                <a:ea typeface="+mj-ea"/>
                <a:cs typeface="+mj-cs"/>
              </a:rPr>
              <a:t>Как </a:t>
            </a:r>
            <a:r>
              <a:rPr lang="ru-RU" sz="2000" b="1" dirty="0">
                <a:ln>
                  <a:solidFill>
                    <a:sysClr val="windowText" lastClr="000000"/>
                  </a:solidFill>
                </a:ln>
                <a:latin typeface="+mj-lt"/>
                <a:ea typeface="+mj-ea"/>
                <a:cs typeface="+mj-cs"/>
              </a:rPr>
              <a:t>ученый и инженер Леонардо да Винчи обогатил проницательными </a:t>
            </a:r>
            <a:r>
              <a:rPr lang="ru-RU" sz="2000" b="1" dirty="0" smtClean="0">
                <a:ln>
                  <a:solidFill>
                    <a:sysClr val="windowText" lastClr="000000"/>
                  </a:solidFill>
                </a:ln>
                <a:latin typeface="+mj-lt"/>
                <a:ea typeface="+mj-ea"/>
                <a:cs typeface="+mj-cs"/>
              </a:rPr>
              <a:t>наблюдениями </a:t>
            </a:r>
            <a:r>
              <a:rPr lang="ru-RU" sz="2000" b="1" dirty="0">
                <a:ln>
                  <a:solidFill>
                    <a:sysClr val="windowText" lastClr="000000"/>
                  </a:solidFill>
                </a:ln>
                <a:latin typeface="+mj-lt"/>
                <a:ea typeface="+mj-ea"/>
                <a:cs typeface="+mj-cs"/>
              </a:rPr>
              <a:t>и догадками почти </a:t>
            </a:r>
            <a:r>
              <a:rPr lang="ru-RU" sz="2000" b="1" dirty="0" smtClean="0">
                <a:ln>
                  <a:solidFill>
                    <a:sysClr val="windowText" lastClr="000000"/>
                  </a:solidFill>
                </a:ln>
                <a:latin typeface="+mj-lt"/>
                <a:ea typeface="+mj-ea"/>
                <a:cs typeface="+mj-cs"/>
              </a:rPr>
              <a:t>все </a:t>
            </a:r>
            <a:r>
              <a:rPr lang="ru-RU" sz="2000" b="1" dirty="0">
                <a:ln>
                  <a:solidFill>
                    <a:sysClr val="windowText" lastClr="000000"/>
                  </a:solidFill>
                </a:ln>
                <a:latin typeface="+mj-lt"/>
                <a:ea typeface="+mj-ea"/>
                <a:cs typeface="+mj-cs"/>
              </a:rPr>
              <a:t>области знания того </a:t>
            </a:r>
            <a:r>
              <a:rPr lang="ru-RU" sz="2000" b="1" dirty="0" smtClean="0">
                <a:ln>
                  <a:solidFill>
                    <a:sysClr val="windowText" lastClr="000000"/>
                  </a:solidFill>
                </a:ln>
                <a:latin typeface="+mj-lt"/>
                <a:ea typeface="+mj-ea"/>
                <a:cs typeface="+mj-cs"/>
              </a:rPr>
              <a:t>времени, рассматривая </a:t>
            </a:r>
            <a:r>
              <a:rPr lang="ru-RU" sz="2000" b="1" dirty="0">
                <a:ln>
                  <a:solidFill>
                    <a:sysClr val="windowText" lastClr="000000"/>
                  </a:solidFill>
                </a:ln>
                <a:latin typeface="+mj-lt"/>
                <a:ea typeface="+mj-ea"/>
                <a:cs typeface="+mj-cs"/>
              </a:rPr>
              <a:t>свои заметки и рисунки </a:t>
            </a:r>
          </a:p>
          <a:p>
            <a:pPr algn="just">
              <a:spcBef>
                <a:spcPct val="0"/>
              </a:spcBef>
            </a:pPr>
            <a:r>
              <a:rPr lang="ru-RU" sz="2000" b="1" dirty="0">
                <a:ln>
                  <a:solidFill>
                    <a:sysClr val="windowText" lastClr="000000"/>
                  </a:solidFill>
                </a:ln>
                <a:latin typeface="+mj-lt"/>
                <a:ea typeface="+mj-ea"/>
                <a:cs typeface="+mj-cs"/>
              </a:rPr>
              <a:t>как наброски к </a:t>
            </a:r>
            <a:r>
              <a:rPr lang="ru-RU" sz="2000" b="1" dirty="0" smtClean="0">
                <a:ln>
                  <a:solidFill>
                    <a:sysClr val="windowText" lastClr="000000"/>
                  </a:solidFill>
                </a:ln>
                <a:latin typeface="+mj-lt"/>
                <a:ea typeface="+mj-ea"/>
                <a:cs typeface="+mj-cs"/>
              </a:rPr>
              <a:t>гигантской натурфилософской энциклопедии. Страсть </a:t>
            </a:r>
            <a:r>
              <a:rPr lang="ru-RU" sz="2000" b="1" dirty="0">
                <a:ln>
                  <a:solidFill>
                    <a:sysClr val="windowText" lastClr="000000"/>
                  </a:solidFill>
                </a:ln>
                <a:latin typeface="+mj-lt"/>
                <a:ea typeface="+mj-ea"/>
                <a:cs typeface="+mj-cs"/>
              </a:rPr>
              <a:t>к моделированию приводила Леонардо к </a:t>
            </a:r>
            <a:r>
              <a:rPr lang="ru-RU" sz="2000" b="1" dirty="0" smtClean="0">
                <a:ln>
                  <a:solidFill>
                    <a:sysClr val="windowText" lastClr="000000"/>
                  </a:solidFill>
                </a:ln>
                <a:latin typeface="+mj-lt"/>
                <a:ea typeface="+mj-ea"/>
                <a:cs typeface="+mj-cs"/>
              </a:rPr>
              <a:t>поразительным техническим </a:t>
            </a:r>
            <a:r>
              <a:rPr lang="ru-RU" sz="2000" b="1" dirty="0">
                <a:ln>
                  <a:solidFill>
                    <a:sysClr val="windowText" lastClr="000000"/>
                  </a:solidFill>
                </a:ln>
                <a:latin typeface="+mj-lt"/>
                <a:ea typeface="+mj-ea"/>
                <a:cs typeface="+mj-cs"/>
              </a:rPr>
              <a:t>предвидениям, </a:t>
            </a:r>
            <a:r>
              <a:rPr lang="ru-RU" sz="2000" b="1" dirty="0" smtClean="0">
                <a:ln>
                  <a:solidFill>
                    <a:sysClr val="windowText" lastClr="000000"/>
                  </a:solidFill>
                </a:ln>
                <a:latin typeface="+mj-lt"/>
                <a:ea typeface="+mj-ea"/>
                <a:cs typeface="+mj-cs"/>
              </a:rPr>
              <a:t>намного </a:t>
            </a:r>
            <a:r>
              <a:rPr lang="ru-RU" sz="2000" b="1" dirty="0">
                <a:ln>
                  <a:solidFill>
                    <a:sysClr val="windowText" lastClr="000000"/>
                  </a:solidFill>
                </a:ln>
                <a:latin typeface="+mj-lt"/>
                <a:ea typeface="+mj-ea"/>
                <a:cs typeface="+mj-cs"/>
              </a:rPr>
              <a:t>опережавшим эпоху: </a:t>
            </a:r>
            <a:r>
              <a:rPr lang="ru-RU" sz="2000" b="1" dirty="0" smtClean="0">
                <a:ln>
                  <a:solidFill>
                    <a:sysClr val="windowText" lastClr="000000"/>
                  </a:solidFill>
                </a:ln>
                <a:latin typeface="+mj-lt"/>
                <a:ea typeface="+mj-ea"/>
                <a:cs typeface="+mj-cs"/>
              </a:rPr>
              <a:t>таковы </a:t>
            </a:r>
            <a:r>
              <a:rPr lang="ru-RU" sz="2000" b="1" dirty="0">
                <a:ln>
                  <a:solidFill>
                    <a:sysClr val="windowText" lastClr="000000"/>
                  </a:solidFill>
                </a:ln>
                <a:latin typeface="+mj-lt"/>
                <a:ea typeface="+mj-ea"/>
                <a:cs typeface="+mj-cs"/>
              </a:rPr>
              <a:t>наброски проектов </a:t>
            </a:r>
            <a:r>
              <a:rPr lang="ru-RU" sz="2000" b="1" dirty="0" smtClean="0">
                <a:ln>
                  <a:solidFill>
                    <a:sysClr val="windowText" lastClr="000000"/>
                  </a:solidFill>
                </a:ln>
                <a:latin typeface="+mj-lt"/>
                <a:ea typeface="+mj-ea"/>
                <a:cs typeface="+mj-cs"/>
              </a:rPr>
              <a:t>металлургических </a:t>
            </a:r>
            <a:r>
              <a:rPr lang="ru-RU" sz="2000" b="1" dirty="0">
                <a:ln>
                  <a:solidFill>
                    <a:sysClr val="windowText" lastClr="000000"/>
                  </a:solidFill>
                </a:ln>
                <a:latin typeface="+mj-lt"/>
                <a:ea typeface="+mj-ea"/>
                <a:cs typeface="+mj-cs"/>
              </a:rPr>
              <a:t>печей и прокатных станов, ткацких станков, печатных</a:t>
            </a:r>
            <a:r>
              <a:rPr lang="ru-RU" sz="2000" b="1" dirty="0" smtClean="0">
                <a:ln>
                  <a:solidFill>
                    <a:sysClr val="windowText" lastClr="000000"/>
                  </a:solidFill>
                </a:ln>
                <a:latin typeface="+mj-lt"/>
                <a:ea typeface="+mj-ea"/>
                <a:cs typeface="+mj-cs"/>
              </a:rPr>
              <a:t>, </a:t>
            </a:r>
            <a:r>
              <a:rPr lang="ru-RU" sz="2000" b="1" dirty="0">
                <a:ln>
                  <a:solidFill>
                    <a:sysClr val="windowText" lastClr="000000"/>
                  </a:solidFill>
                </a:ln>
                <a:latin typeface="+mj-lt"/>
                <a:ea typeface="+mj-ea"/>
                <a:cs typeface="+mj-cs"/>
              </a:rPr>
              <a:t>деревообрабатывающих и прочих </a:t>
            </a:r>
            <a:r>
              <a:rPr lang="ru-RU" sz="2000" b="1" dirty="0" smtClean="0">
                <a:ln>
                  <a:solidFill>
                    <a:sysClr val="windowText" lastClr="000000"/>
                  </a:solidFill>
                </a:ln>
                <a:latin typeface="+mj-lt"/>
                <a:ea typeface="+mj-ea"/>
                <a:cs typeface="+mj-cs"/>
              </a:rPr>
              <a:t>машин</a:t>
            </a:r>
            <a:r>
              <a:rPr lang="ru-RU" sz="2000" b="1" dirty="0">
                <a:ln>
                  <a:solidFill>
                    <a:sysClr val="windowText" lastClr="000000"/>
                  </a:solidFill>
                </a:ln>
                <a:latin typeface="+mj-lt"/>
                <a:ea typeface="+mj-ea"/>
                <a:cs typeface="+mj-cs"/>
              </a:rPr>
              <a:t>, подводной лодки и </a:t>
            </a:r>
            <a:r>
              <a:rPr lang="ru-RU" sz="2000" b="1" dirty="0" smtClean="0">
                <a:ln>
                  <a:solidFill>
                    <a:sysClr val="windowText" lastClr="000000"/>
                  </a:solidFill>
                </a:ln>
                <a:latin typeface="+mj-lt"/>
                <a:ea typeface="+mj-ea"/>
                <a:cs typeface="+mj-cs"/>
              </a:rPr>
              <a:t>танка, а </a:t>
            </a:r>
            <a:r>
              <a:rPr lang="ru-RU" sz="2000" b="1" dirty="0">
                <a:ln>
                  <a:solidFill>
                    <a:sysClr val="windowText" lastClr="000000"/>
                  </a:solidFill>
                </a:ln>
                <a:latin typeface="+mj-lt"/>
                <a:ea typeface="+mj-ea"/>
                <a:cs typeface="+mj-cs"/>
              </a:rPr>
              <a:t>также разработанные после тщательного изучения полета птиц </a:t>
            </a:r>
            <a:r>
              <a:rPr lang="ru-RU" sz="2000" b="1" dirty="0" smtClean="0">
                <a:ln>
                  <a:solidFill>
                    <a:sysClr val="windowText" lastClr="000000"/>
                  </a:solidFill>
                </a:ln>
                <a:latin typeface="+mj-lt"/>
                <a:ea typeface="+mj-ea"/>
                <a:cs typeface="+mj-cs"/>
              </a:rPr>
              <a:t>конструкции </a:t>
            </a:r>
            <a:r>
              <a:rPr lang="ru-RU" sz="2000" b="1" dirty="0">
                <a:ln>
                  <a:solidFill>
                    <a:sysClr val="windowText" lastClr="000000"/>
                  </a:solidFill>
                </a:ln>
                <a:latin typeface="+mj-lt"/>
                <a:ea typeface="+mj-ea"/>
                <a:cs typeface="+mj-cs"/>
              </a:rPr>
              <a:t>летальных аппаратов и парашюта.</a:t>
            </a:r>
          </a:p>
        </p:txBody>
      </p:sp>
    </p:spTree>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pic>
        <p:nvPicPr>
          <p:cNvPr id="23554" name="Picture 2" descr="C:\Documents and Settings\Mercury\Рабочий стол\Новая папка\na2003049.jpg"/>
          <p:cNvPicPr>
            <a:picLocks noChangeAspect="1" noChangeArrowheads="1"/>
          </p:cNvPicPr>
          <p:nvPr/>
        </p:nvPicPr>
        <p:blipFill>
          <a:blip r:embed="rId3" cstate="print">
            <a:grayscl/>
          </a:blip>
          <a:srcRect/>
          <a:stretch>
            <a:fillRect/>
          </a:stretch>
        </p:blipFill>
        <p:spPr bwMode="auto">
          <a:xfrm>
            <a:off x="3000375" y="2714625"/>
            <a:ext cx="5880100" cy="3929063"/>
          </a:xfrm>
          <a:prstGeom prst="rect">
            <a:avLst/>
          </a:prstGeom>
          <a:noFill/>
          <a:ln w="9525">
            <a:noFill/>
            <a:miter lim="800000"/>
            <a:headEnd/>
            <a:tailEnd/>
          </a:ln>
          <a:effectLst>
            <a:softEdge rad="127000"/>
          </a:effectLst>
        </p:spPr>
      </p:pic>
      <p:pic>
        <p:nvPicPr>
          <p:cNvPr id="23555" name="Рисунок 2" descr="17102004231915_W6805.jpg"/>
          <p:cNvPicPr>
            <a:picLocks noChangeAspect="1"/>
          </p:cNvPicPr>
          <p:nvPr/>
        </p:nvPicPr>
        <p:blipFill>
          <a:blip r:embed="rId4" cstate="print">
            <a:grayscl/>
          </a:blip>
          <a:srcRect/>
          <a:stretch>
            <a:fillRect/>
          </a:stretch>
        </p:blipFill>
        <p:spPr bwMode="auto">
          <a:xfrm>
            <a:off x="251520" y="1124744"/>
            <a:ext cx="5357813" cy="4065587"/>
          </a:xfrm>
          <a:prstGeom prst="rect">
            <a:avLst/>
          </a:prstGeom>
          <a:noFill/>
          <a:ln w="9525">
            <a:noFill/>
            <a:miter lim="800000"/>
            <a:headEnd/>
            <a:tailEnd/>
          </a:ln>
          <a:effectLst>
            <a:softEdge rad="127000"/>
          </a:effectLst>
        </p:spPr>
      </p:pic>
      <p:sp>
        <p:nvSpPr>
          <p:cNvPr id="5" name="Заголовок 4"/>
          <p:cNvSpPr>
            <a:spLocks noGrp="1"/>
          </p:cNvSpPr>
          <p:nvPr>
            <p:ph type="title"/>
          </p:nvPr>
        </p:nvSpPr>
        <p:spPr>
          <a:xfrm>
            <a:off x="457200" y="274638"/>
            <a:ext cx="8229600" cy="706090"/>
          </a:xfrm>
        </p:spPr>
        <p:txBody>
          <a:bodyPr>
            <a:normAutofit/>
          </a:bodyPr>
          <a:lstStyle/>
          <a:p>
            <a:r>
              <a:rPr lang="ru-RU" sz="2200" b="1" dirty="0" smtClean="0">
                <a:ln>
                  <a:solidFill>
                    <a:sysClr val="windowText" lastClr="000000"/>
                  </a:solidFill>
                </a:ln>
              </a:rPr>
              <a:t>Технические чертежи Леонардо да Винчи</a:t>
            </a:r>
            <a:endParaRPr lang="ru-RU" sz="2200" b="1" dirty="0">
              <a:ln>
                <a:solidFill>
                  <a:sysClr val="windowText" lastClr="000000"/>
                </a:solidFill>
              </a:ln>
            </a:endParaRPr>
          </a:p>
        </p:txBody>
      </p:sp>
    </p:spTree>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sp>
        <p:nvSpPr>
          <p:cNvPr id="30722" name="Rectangle 2"/>
          <p:cNvSpPr>
            <a:spLocks noGrp="1" noRot="1" noChangeArrowheads="1"/>
          </p:cNvSpPr>
          <p:nvPr>
            <p:ph type="title"/>
          </p:nvPr>
        </p:nvSpPr>
        <p:spPr>
          <a:xfrm>
            <a:off x="323850" y="0"/>
            <a:ext cx="8510588" cy="1325563"/>
          </a:xfrm>
        </p:spPr>
        <p:txBody>
          <a:bodyPr>
            <a:normAutofit/>
          </a:bodyPr>
          <a:lstStyle/>
          <a:p>
            <a:r>
              <a:rPr lang="en-US" sz="2200" b="1" dirty="0" smtClean="0">
                <a:ln>
                  <a:solidFill>
                    <a:sysClr val="windowText" lastClr="000000"/>
                  </a:solidFill>
                </a:ln>
              </a:rPr>
              <a:t>Парашют</a:t>
            </a:r>
            <a:r>
              <a:rPr lang="ru-RU" sz="2200" b="1" dirty="0" smtClean="0">
                <a:ln>
                  <a:solidFill>
                    <a:sysClr val="windowText" lastClr="000000"/>
                  </a:solidFill>
                </a:ln>
              </a:rPr>
              <a:t/>
            </a:r>
            <a:br>
              <a:rPr lang="ru-RU" sz="2200" b="1" dirty="0" smtClean="0">
                <a:ln>
                  <a:solidFill>
                    <a:sysClr val="windowText" lastClr="000000"/>
                  </a:solidFill>
                </a:ln>
              </a:rPr>
            </a:br>
            <a:endParaRPr lang="ru-RU" sz="2200" b="1" dirty="0">
              <a:ln>
                <a:solidFill>
                  <a:sysClr val="windowText" lastClr="000000"/>
                </a:solidFill>
              </a:ln>
            </a:endParaRPr>
          </a:p>
        </p:txBody>
      </p:sp>
      <p:sp>
        <p:nvSpPr>
          <p:cNvPr id="30723" name="Rectangle 3"/>
          <p:cNvSpPr>
            <a:spLocks noChangeArrowheads="1"/>
          </p:cNvSpPr>
          <p:nvPr/>
        </p:nvSpPr>
        <p:spPr bwMode="auto">
          <a:xfrm>
            <a:off x="3851920" y="892870"/>
            <a:ext cx="4680893" cy="5078313"/>
          </a:xfrm>
          <a:prstGeom prst="rect">
            <a:avLst/>
          </a:prstGeom>
          <a:noFill/>
          <a:ln w="9525">
            <a:noFill/>
            <a:miter lim="800000"/>
            <a:headEnd/>
            <a:tailEnd/>
          </a:ln>
          <a:effectLst/>
        </p:spPr>
        <p:txBody>
          <a:bodyPr wrap="square" anchor="ctr">
            <a:spAutoFit/>
          </a:bodyPr>
          <a:lstStyle/>
          <a:p>
            <a:pPr algn="just"/>
            <a:r>
              <a:rPr lang="en-US" sz="1200" dirty="0">
                <a:solidFill>
                  <a:srgbClr val="FFFFCC"/>
                </a:solidFill>
                <a:effectLst>
                  <a:outerShdw blurRad="38100" dist="38100" dir="2700000" algn="tl">
                    <a:srgbClr val="000000"/>
                  </a:outerShdw>
                </a:effectLst>
                <a:latin typeface="Verdana" pitchFamily="34" charset="0"/>
              </a:rPr>
              <a:t>  </a:t>
            </a:r>
            <a:endParaRPr lang="en-US" sz="1200" dirty="0">
              <a:solidFill>
                <a:srgbClr val="663300"/>
              </a:solidFill>
              <a:effectLst>
                <a:outerShdw blurRad="38100" dist="38100" dir="2700000" algn="tl">
                  <a:srgbClr val="000000"/>
                </a:outerShdw>
              </a:effectLst>
              <a:latin typeface="Verdana" pitchFamily="34" charset="0"/>
            </a:endParaRPr>
          </a:p>
          <a:p>
            <a:pPr algn="just"/>
            <a:endParaRPr lang="en-US" sz="1200" dirty="0">
              <a:solidFill>
                <a:srgbClr val="663300"/>
              </a:solidFill>
              <a:effectLst>
                <a:outerShdw blurRad="38100" dist="38100" dir="2700000" algn="tl">
                  <a:srgbClr val="000000"/>
                </a:outerShdw>
              </a:effectLst>
              <a:latin typeface="Verdana" pitchFamily="34" charset="0"/>
            </a:endParaRPr>
          </a:p>
          <a:p>
            <a:pPr algn="just"/>
            <a:r>
              <a:rPr lang="en-US" sz="2000" b="1" dirty="0">
                <a:solidFill>
                  <a:srgbClr val="663300"/>
                </a:solidFill>
              </a:rPr>
              <a:t>  </a:t>
            </a:r>
            <a:r>
              <a:rPr lang="ru-RU" sz="2000" b="1" dirty="0">
                <a:ln>
                  <a:solidFill>
                    <a:sysClr val="windowText" lastClr="000000"/>
                  </a:solidFill>
                </a:ln>
                <a:solidFill>
                  <a:srgbClr val="663300"/>
                </a:solidFill>
                <a:ea typeface="+mj-ea"/>
                <a:cs typeface="+mj-cs"/>
              </a:rPr>
              <a:t>Британский парашютист доказал, что один из титанов Возрождения - Леонардо да </a:t>
            </a:r>
            <a:r>
              <a:rPr lang="ru-RU" sz="2000" b="1" dirty="0" smtClean="0">
                <a:ln>
                  <a:solidFill>
                    <a:sysClr val="windowText" lastClr="000000"/>
                  </a:solidFill>
                </a:ln>
                <a:solidFill>
                  <a:srgbClr val="663300"/>
                </a:solidFill>
                <a:ea typeface="+mj-ea"/>
                <a:cs typeface="+mj-cs"/>
              </a:rPr>
              <a:t>Винчи </a:t>
            </a:r>
            <a:r>
              <a:rPr lang="ru-RU" sz="2000" b="1" dirty="0">
                <a:ln>
                  <a:solidFill>
                    <a:sysClr val="windowText" lastClr="000000"/>
                  </a:solidFill>
                </a:ln>
                <a:solidFill>
                  <a:srgbClr val="663300"/>
                </a:solidFill>
                <a:ea typeface="+mj-ea"/>
                <a:cs typeface="+mj-cs"/>
              </a:rPr>
              <a:t>- был изобретателем первого действующего парашюта. Адриан Николас </a:t>
            </a:r>
            <a:r>
              <a:rPr lang="ru-RU" sz="2000" b="1" dirty="0" smtClean="0">
                <a:ln>
                  <a:solidFill>
                    <a:sysClr val="windowText" lastClr="000000"/>
                  </a:solidFill>
                </a:ln>
                <a:solidFill>
                  <a:srgbClr val="663300"/>
                </a:solidFill>
                <a:ea typeface="+mj-ea"/>
                <a:cs typeface="+mj-cs"/>
              </a:rPr>
              <a:t>использовал </a:t>
            </a:r>
            <a:r>
              <a:rPr lang="ru-RU" sz="2000" b="1" dirty="0">
                <a:ln>
                  <a:solidFill>
                    <a:sysClr val="windowText" lastClr="000000"/>
                  </a:solidFill>
                </a:ln>
                <a:solidFill>
                  <a:srgbClr val="663300"/>
                </a:solidFill>
                <a:ea typeface="+mj-ea"/>
                <a:cs typeface="+mj-cs"/>
              </a:rPr>
              <a:t>приспособление, построенное по эскизу, который он обнаружил в </a:t>
            </a:r>
          </a:p>
          <a:p>
            <a:pPr algn="just"/>
            <a:r>
              <a:rPr lang="ru-RU" sz="2000" b="1" dirty="0">
                <a:ln>
                  <a:solidFill>
                    <a:sysClr val="windowText" lastClr="000000"/>
                  </a:solidFill>
                </a:ln>
                <a:solidFill>
                  <a:srgbClr val="663300"/>
                </a:solidFill>
                <a:ea typeface="+mj-ea"/>
                <a:cs typeface="+mj-cs"/>
              </a:rPr>
              <a:t>записной книжке Леонардо 1485 года. Эскиз представляет собой фигуру в форме </a:t>
            </a:r>
            <a:r>
              <a:rPr lang="ru-RU" sz="2000" b="1" dirty="0" smtClean="0">
                <a:ln>
                  <a:solidFill>
                    <a:sysClr val="windowText" lastClr="000000"/>
                  </a:solidFill>
                </a:ln>
                <a:solidFill>
                  <a:srgbClr val="663300"/>
                </a:solidFill>
                <a:ea typeface="+mj-ea"/>
                <a:cs typeface="+mj-cs"/>
              </a:rPr>
              <a:t>пирамиды</a:t>
            </a:r>
            <a:r>
              <a:rPr lang="ru-RU" sz="2000" b="1" dirty="0">
                <a:ln>
                  <a:solidFill>
                    <a:sysClr val="windowText" lastClr="000000"/>
                  </a:solidFill>
                </a:ln>
                <a:solidFill>
                  <a:srgbClr val="663300"/>
                </a:solidFill>
                <a:ea typeface="+mj-ea"/>
                <a:cs typeface="+mj-cs"/>
              </a:rPr>
              <a:t>, покрытую льном. Николас, находясь в Южной Африке, испробовал </a:t>
            </a:r>
            <a:r>
              <a:rPr lang="ru-RU" sz="2000" b="1" dirty="0" smtClean="0">
                <a:ln>
                  <a:solidFill>
                    <a:sysClr val="windowText" lastClr="000000"/>
                  </a:solidFill>
                </a:ln>
                <a:solidFill>
                  <a:srgbClr val="663300"/>
                </a:solidFill>
                <a:ea typeface="+mj-ea"/>
                <a:cs typeface="+mj-cs"/>
              </a:rPr>
              <a:t>самодельный </a:t>
            </a:r>
            <a:r>
              <a:rPr lang="ru-RU" sz="2000" b="1" dirty="0">
                <a:ln>
                  <a:solidFill>
                    <a:sysClr val="windowText" lastClr="000000"/>
                  </a:solidFill>
                </a:ln>
                <a:solidFill>
                  <a:srgbClr val="663300"/>
                </a:solidFill>
                <a:ea typeface="+mj-ea"/>
                <a:cs typeface="+mj-cs"/>
              </a:rPr>
              <a:t>парашют для того, чтобы спуститься с высоты трех тысяч метров с </a:t>
            </a:r>
            <a:r>
              <a:rPr lang="ru-RU" sz="2000" b="1" dirty="0" smtClean="0">
                <a:ln>
                  <a:solidFill>
                    <a:sysClr val="windowText" lastClr="000000"/>
                  </a:solidFill>
                </a:ln>
                <a:solidFill>
                  <a:srgbClr val="663300"/>
                </a:solidFill>
                <a:ea typeface="+mj-ea"/>
                <a:cs typeface="+mj-cs"/>
              </a:rPr>
              <a:t>воздушного </a:t>
            </a:r>
            <a:r>
              <a:rPr lang="ru-RU" sz="2000" b="1" dirty="0">
                <a:ln>
                  <a:solidFill>
                    <a:sysClr val="windowText" lastClr="000000"/>
                  </a:solidFill>
                </a:ln>
                <a:solidFill>
                  <a:srgbClr val="663300"/>
                </a:solidFill>
                <a:ea typeface="+mj-ea"/>
                <a:cs typeface="+mj-cs"/>
              </a:rPr>
              <a:t>шара. </a:t>
            </a:r>
          </a:p>
        </p:txBody>
      </p:sp>
      <p:pic>
        <p:nvPicPr>
          <p:cNvPr id="5" name="Содержимое 7" descr="Парашют">
            <a:hlinkClick r:id="rId3" tgtFrame="_blank" tooltip="Парашют"/>
          </p:cNvPr>
          <p:cNvPicPr>
            <a:picLocks noGrp="1"/>
          </p:cNvPicPr>
          <p:nvPr>
            <p:ph sz="quarter" idx="4294967295"/>
          </p:nvPr>
        </p:nvPicPr>
        <p:blipFill>
          <a:blip r:embed="rId4" cstate="print">
            <a:lum bright="-10000" contrast="40000"/>
            <a:extLst>
              <a:ext uri="{28A0092B-C50C-407E-A947-70E740481C1C}">
                <a14:useLocalDpi xmlns="" xmlns:a14="http://schemas.microsoft.com/office/drawing/2010/main" val="0"/>
              </a:ext>
            </a:extLst>
          </a:blip>
          <a:srcRect/>
          <a:stretch>
            <a:fillRect/>
          </a:stretch>
        </p:blipFill>
        <p:spPr bwMode="auto">
          <a:xfrm>
            <a:off x="611560" y="1844824"/>
            <a:ext cx="2880320" cy="4098032"/>
          </a:xfrm>
          <a:prstGeom prst="rect">
            <a:avLst/>
          </a:prstGeom>
          <a:ln>
            <a:noFill/>
          </a:ln>
          <a:effectLst>
            <a:outerShdw blurRad="292100" dist="139700" dir="2700000" algn="tl" rotWithShape="0">
              <a:srgbClr val="333333">
                <a:alpha val="65000"/>
              </a:srgbClr>
            </a:outerShdw>
          </a:effectLst>
        </p:spPr>
        <p:style>
          <a:lnRef idx="2">
            <a:schemeClr val="accent1"/>
          </a:lnRef>
          <a:fillRef idx="1">
            <a:schemeClr val="lt1"/>
          </a:fillRef>
          <a:effectRef idx="0">
            <a:schemeClr val="accent1"/>
          </a:effectRef>
          <a:fontRef idx="minor">
            <a:schemeClr val="dk1"/>
          </a:fontRef>
        </p:style>
      </p:pic>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GE131_350A.jpg"/>
          <p:cNvPicPr>
            <a:picLocks noChangeAspect="1"/>
          </p:cNvPicPr>
          <p:nvPr/>
        </p:nvPicPr>
        <p:blipFill>
          <a:blip r:embed="rId2" cstate="print"/>
          <a:stretch>
            <a:fillRect/>
          </a:stretch>
        </p:blipFill>
        <p:spPr>
          <a:xfrm>
            <a:off x="0" y="-171400"/>
            <a:ext cx="9144000" cy="6858000"/>
          </a:xfrm>
          <a:prstGeom prst="rect">
            <a:avLst/>
          </a:prstGeom>
        </p:spPr>
      </p:pic>
      <p:pic>
        <p:nvPicPr>
          <p:cNvPr id="7" name="Picture 2" descr="C:\Documents and Settings\sorokina_an\Рабочий стол\скан для Лисавцовой Н.и\12 - 0007.jpg"/>
          <p:cNvPicPr>
            <a:picLocks noChangeAspect="1" noChangeArrowheads="1"/>
          </p:cNvPicPr>
          <p:nvPr/>
        </p:nvPicPr>
        <p:blipFill>
          <a:blip r:embed="rId3" cstate="print">
            <a:lum contrast="40000"/>
          </a:blip>
          <a:srcRect l="1990" t="-873" r="16409" b="26225"/>
          <a:stretch>
            <a:fillRect/>
          </a:stretch>
        </p:blipFill>
        <p:spPr bwMode="auto">
          <a:xfrm>
            <a:off x="5292080" y="0"/>
            <a:ext cx="3766584" cy="5400600"/>
          </a:xfrm>
          <a:prstGeom prst="rect">
            <a:avLst/>
          </a:prstGeom>
          <a:ln>
            <a:noFill/>
          </a:ln>
          <a:effectLst>
            <a:outerShdw blurRad="292100" dist="139700" dir="2700000" algn="tl" rotWithShape="0">
              <a:srgbClr val="333333">
                <a:alpha val="65000"/>
              </a:srgbClr>
            </a:outerShdw>
          </a:effectLst>
        </p:spPr>
      </p:pic>
      <p:sp>
        <p:nvSpPr>
          <p:cNvPr id="9" name="Прямоугольник 8"/>
          <p:cNvSpPr/>
          <p:nvPr/>
        </p:nvSpPr>
        <p:spPr>
          <a:xfrm>
            <a:off x="107504" y="1412776"/>
            <a:ext cx="5112568" cy="5324535"/>
          </a:xfrm>
          <a:prstGeom prst="rect">
            <a:avLst/>
          </a:prstGeom>
        </p:spPr>
        <p:txBody>
          <a:bodyPr wrap="square">
            <a:spAutoFit/>
          </a:bodyPr>
          <a:lstStyle/>
          <a:p>
            <a:pPr lvl="0" indent="190500" algn="just" fontAlgn="base">
              <a:spcBef>
                <a:spcPct val="0"/>
              </a:spcBef>
              <a:spcAft>
                <a:spcPct val="0"/>
              </a:spcAft>
            </a:pPr>
            <a:r>
              <a:rPr lang="ru-RU" sz="2000" b="1" dirty="0" smtClean="0">
                <a:solidFill>
                  <a:srgbClr val="000000"/>
                </a:solidFill>
                <a:ea typeface="Times New Roman" pitchFamily="18" charset="0"/>
              </a:rPr>
              <a:t>Джорджо Вазари, итальянский живописец и архитектор, внес огромный вклад в культурное наследие как создатель «Жизнеописаний знаменитых живописцев, ваятелей и зодчих» — книга, с которой начинается история искусства в Европе. Она и по сей день остается важным источником сведений о жизни и творчестве титанов искусства эпохи Возрождения. В настоящее издание вошли избранные биографии наиболее знаменитых итальянских живописцев, зодчих и скульпторов, дающие представление об авторе книги, не только как об историке искусства, но и как о писателе, мастере слова. Рекомендуется всем интересующимся культурой эпохи Возрождения.</a:t>
            </a:r>
            <a:endParaRPr lang="ru-RU" sz="2000" b="1" dirty="0" smtClean="0"/>
          </a:p>
        </p:txBody>
      </p:sp>
      <p:sp>
        <p:nvSpPr>
          <p:cNvPr id="5124" name="Rectangle 4"/>
          <p:cNvSpPr>
            <a:spLocks noChangeArrowheads="1"/>
          </p:cNvSpPr>
          <p:nvPr/>
        </p:nvSpPr>
        <p:spPr bwMode="auto">
          <a:xfrm>
            <a:off x="0" y="-216531"/>
            <a:ext cx="5148064"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190500" eaLnBrk="0" fontAlgn="base" hangingPunct="0">
              <a:spcBef>
                <a:spcPct val="0"/>
              </a:spcBef>
              <a:spcAft>
                <a:spcPct val="0"/>
              </a:spcAft>
            </a:pPr>
            <a:r>
              <a:rPr kumimoji="0" lang="ru-RU" sz="2000" b="1" i="0" u="none" strike="noStrike" cap="none" normalizeH="0" baseline="0" dirty="0" smtClean="0">
                <a:ln>
                  <a:noFill/>
                </a:ln>
                <a:solidFill>
                  <a:schemeClr val="tx1"/>
                </a:solidFill>
                <a:effectLst/>
                <a:latin typeface="+mj-lt"/>
                <a:ea typeface="Times New Roman" pitchFamily="18" charset="0"/>
                <a:cs typeface="Times New Roman" pitchFamily="18" charset="0"/>
              </a:rPr>
              <a:t>Щ10 Вазари, Дж.  </a:t>
            </a:r>
            <a:r>
              <a:rPr kumimoji="0" lang="ru-RU" sz="2000" b="1" i="0" u="none" strike="noStrike" cap="none" normalizeH="0" baseline="0" dirty="0" smtClean="0">
                <a:ln>
                  <a:noFill/>
                </a:ln>
                <a:solidFill>
                  <a:schemeClr val="tx1"/>
                </a:solidFill>
                <a:effectLst/>
                <a:latin typeface="+mj-lt"/>
                <a:ea typeface="Times New Roman" pitchFamily="18" charset="0"/>
              </a:rPr>
              <a:t>Жизнеописания </a:t>
            </a:r>
          </a:p>
          <a:p>
            <a:pPr indent="190500" eaLnBrk="0" fontAlgn="base" hangingPunct="0">
              <a:spcBef>
                <a:spcPct val="0"/>
              </a:spcBef>
              <a:spcAft>
                <a:spcPct val="0"/>
              </a:spcAft>
            </a:pPr>
            <a:r>
              <a:rPr kumimoji="0" lang="ru-RU" sz="2000" b="1" i="0" u="none" strike="noStrike" cap="none" normalizeH="0" baseline="0" dirty="0" smtClean="0">
                <a:ln>
                  <a:noFill/>
                </a:ln>
                <a:solidFill>
                  <a:schemeClr val="tx1"/>
                </a:solidFill>
                <a:effectLst/>
                <a:latin typeface="+mj-lt"/>
                <a:ea typeface="Times New Roman" pitchFamily="18" charset="0"/>
              </a:rPr>
              <a:t>В 13 наиболее знаменитых живописцев, </a:t>
            </a:r>
            <a:r>
              <a:rPr lang="ru-RU" sz="2000" b="1" dirty="0" smtClean="0">
                <a:latin typeface="+mj-lt"/>
                <a:ea typeface="Times New Roman" pitchFamily="18" charset="0"/>
                <a:cs typeface="Times New Roman" pitchFamily="18" charset="0"/>
              </a:rPr>
              <a:t>В</a:t>
            </a:r>
            <a:endParaRPr lang="ru-RU" sz="2000" b="1" dirty="0" smtClean="0">
              <a:latin typeface="+mj-lt"/>
            </a:endParaRPr>
          </a:p>
          <a:p>
            <a:pPr marL="0" marR="0" lvl="0" indent="19050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mj-lt"/>
                <a:ea typeface="Times New Roman" pitchFamily="18" charset="0"/>
              </a:rPr>
              <a:t>ваятелей и зодчих / Дж. Вазари. - 2-е изд. - </a:t>
            </a:r>
            <a:r>
              <a:rPr kumimoji="0" lang="ru-RU" sz="2000" b="1" i="0" u="none" strike="noStrike" cap="none" normalizeH="0" baseline="0" dirty="0" smtClean="0">
                <a:ln>
                  <a:noFill/>
                </a:ln>
                <a:solidFill>
                  <a:schemeClr val="tx1"/>
                </a:solidFill>
                <a:effectLst/>
                <a:latin typeface="+mj-lt"/>
                <a:ea typeface="Times New Roman" pitchFamily="18" charset="0"/>
              </a:rPr>
              <a:t>  М.Изобразительное </a:t>
            </a:r>
            <a:r>
              <a:rPr kumimoji="0" lang="ru-RU" sz="2000" b="1" i="0" u="none" strike="noStrike" cap="none" normalizeH="0" baseline="0" dirty="0" smtClean="0">
                <a:ln>
                  <a:noFill/>
                </a:ln>
                <a:solidFill>
                  <a:schemeClr val="tx1"/>
                </a:solidFill>
                <a:effectLst/>
                <a:latin typeface="+mj-lt"/>
                <a:ea typeface="Times New Roman" pitchFamily="18" charset="0"/>
              </a:rPr>
              <a:t>искусство : [б. и.], 1995. - 480 с. </a:t>
            </a:r>
            <a:endParaRPr kumimoji="0" lang="ru-RU" sz="2000" b="1" i="0" u="none" strike="noStrike" cap="none" normalizeH="0" baseline="0" dirty="0" smtClean="0">
              <a:ln>
                <a:noFill/>
              </a:ln>
              <a:solidFill>
                <a:schemeClr val="tx1"/>
              </a:solidFill>
              <a:effectLst/>
              <a:latin typeface="+mj-lt"/>
            </a:endParaRPr>
          </a:p>
        </p:txBody>
      </p:sp>
      <p:pic>
        <p:nvPicPr>
          <p:cNvPr id="6" name="Picture 2" descr="C:\Documents and Settings\sorokina_an\Рабочий стол\скан для Лисавцовой Н.и\12 - 0008.jpg"/>
          <p:cNvPicPr>
            <a:picLocks noChangeAspect="1" noChangeArrowheads="1"/>
          </p:cNvPicPr>
          <p:nvPr/>
        </p:nvPicPr>
        <p:blipFill>
          <a:blip r:embed="rId4" cstate="print">
            <a:lum contrast="40000"/>
          </a:blip>
          <a:srcRect l="23290" t="14219" r="17373" b="41263"/>
          <a:stretch>
            <a:fillRect/>
          </a:stretch>
        </p:blipFill>
        <p:spPr bwMode="auto">
          <a:xfrm>
            <a:off x="5448139" y="3401616"/>
            <a:ext cx="2508238" cy="319573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GE131_350A.jpg"/>
          <p:cNvPicPr>
            <a:picLocks noChangeAspect="1"/>
          </p:cNvPicPr>
          <p:nvPr/>
        </p:nvPicPr>
        <p:blipFill>
          <a:blip r:embed="rId2" cstate="print">
            <a:lum bright="-17000" contrast="40000"/>
          </a:blip>
          <a:srcRect l="42655" t="23533" r="7797" b="27049"/>
          <a:stretch>
            <a:fillRect/>
          </a:stretch>
        </p:blipFill>
        <p:spPr>
          <a:xfrm flipV="1">
            <a:off x="1" y="0"/>
            <a:ext cx="9143999" cy="6858000"/>
          </a:xfrm>
          <a:prstGeom prst="rect">
            <a:avLst/>
          </a:prstGeom>
        </p:spPr>
      </p:pic>
      <p:sp>
        <p:nvSpPr>
          <p:cNvPr id="4" name="Текст 3"/>
          <p:cNvSpPr>
            <a:spLocks noGrp="1"/>
          </p:cNvSpPr>
          <p:nvPr>
            <p:ph type="body" sz="half" idx="3"/>
          </p:nvPr>
        </p:nvSpPr>
        <p:spPr>
          <a:xfrm>
            <a:off x="3923928" y="0"/>
            <a:ext cx="5005790" cy="4608512"/>
          </a:xfrm>
        </p:spPr>
        <p:txBody>
          <a:bodyPr>
            <a:normAutofit/>
          </a:bodyPr>
          <a:lstStyle/>
          <a:p>
            <a:pPr algn="just"/>
            <a:r>
              <a:rPr lang="ru-RU" sz="2000" dirty="0" smtClean="0">
                <a:ln>
                  <a:solidFill>
                    <a:sysClr val="windowText" lastClr="000000"/>
                  </a:solidFill>
                </a:ln>
                <a:ea typeface="+mj-ea"/>
                <a:cs typeface="+mj-cs"/>
              </a:rPr>
              <a:t>Благодаря систематическим исследованиям полета птицы, Леонардо решил заменить полет при помощи машущих крыльев планирующим полетом. Около 1505 г. была закончена его книга “Сodice sul Volo degli Uccelli” (в настоящее время она находится в Турине, в бывшей Королевской библиотеке) - из этой книги.</a:t>
            </a:r>
          </a:p>
          <a:p>
            <a:pPr algn="ctr"/>
            <a:endParaRPr lang="ru-RU" dirty="0">
              <a:solidFill>
                <a:schemeClr val="tx1">
                  <a:lumMod val="95000"/>
                  <a:lumOff val="5000"/>
                </a:schemeClr>
              </a:solidFill>
            </a:endParaRPr>
          </a:p>
        </p:txBody>
      </p:sp>
      <p:sp>
        <p:nvSpPr>
          <p:cNvPr id="7" name="Заголовок 1"/>
          <p:cNvSpPr>
            <a:spLocks noGrp="1"/>
          </p:cNvSpPr>
          <p:nvPr>
            <p:ph type="body" idx="1"/>
          </p:nvPr>
        </p:nvSpPr>
        <p:spPr>
          <a:xfrm>
            <a:off x="428596" y="4357694"/>
            <a:ext cx="5223524" cy="2214556"/>
          </a:xfrm>
        </p:spPr>
        <p:txBody>
          <a:bodyPr>
            <a:normAutofit/>
          </a:bodyPr>
          <a:lstStyle/>
          <a:p>
            <a:pPr algn="ctr"/>
            <a:endParaRPr lang="ru-RU" b="1" dirty="0" smtClean="0"/>
          </a:p>
          <a:p>
            <a:pPr algn="just">
              <a:lnSpc>
                <a:spcPct val="110000"/>
              </a:lnSpc>
            </a:pPr>
            <a:endParaRPr lang="ru-RU" dirty="0">
              <a:latin typeface="Times New Roman" pitchFamily="18" charset="0"/>
              <a:cs typeface="Times New Roman" pitchFamily="18" charset="0"/>
            </a:endParaRPr>
          </a:p>
        </p:txBody>
      </p:sp>
      <p:pic>
        <p:nvPicPr>
          <p:cNvPr id="9" name="Рисунок 8" descr="Полет птицы">
            <a:hlinkClick r:id="rId3" tgtFrame="_blank" tooltip="&quot;Полет птицы&quot;"/>
          </p:cNvPr>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971600" y="1268760"/>
            <a:ext cx="2592288" cy="4824536"/>
          </a:xfrm>
          <a:prstGeom prst="rect">
            <a:avLst/>
          </a:prstGeom>
          <a:ln>
            <a:noFill/>
          </a:ln>
          <a:effectLst>
            <a:outerShdw blurRad="292100" dist="139700" dir="2700000" algn="tl" rotWithShape="0">
              <a:srgbClr val="333333">
                <a:alpha val="65000"/>
              </a:srgbClr>
            </a:outerShdw>
          </a:effectLst>
        </p:spPr>
        <p:style>
          <a:lnRef idx="2">
            <a:schemeClr val="accent1"/>
          </a:lnRef>
          <a:fillRef idx="1">
            <a:schemeClr val="lt1"/>
          </a:fillRef>
          <a:effectRef idx="0">
            <a:schemeClr val="accent1"/>
          </a:effectRef>
          <a:fontRef idx="minor">
            <a:schemeClr val="dk1"/>
          </a:fontRef>
        </p:style>
      </p:pic>
      <p:sp>
        <p:nvSpPr>
          <p:cNvPr id="8" name="Прямоугольник 7"/>
          <p:cNvSpPr/>
          <p:nvPr/>
        </p:nvSpPr>
        <p:spPr>
          <a:xfrm>
            <a:off x="1691680" y="332656"/>
            <a:ext cx="6048672" cy="395173"/>
          </a:xfrm>
          <a:prstGeom prst="rect">
            <a:avLst/>
          </a:prstGeom>
        </p:spPr>
        <p:txBody>
          <a:bodyPr wrap="square">
            <a:spAutoFit/>
          </a:bodyPr>
          <a:lstStyle/>
          <a:p>
            <a:pPr algn="ctr">
              <a:lnSpc>
                <a:spcPct val="80000"/>
              </a:lnSpc>
              <a:spcBef>
                <a:spcPct val="20000"/>
              </a:spcBef>
            </a:pPr>
            <a:r>
              <a:rPr lang="ru-RU" sz="2400" b="1" dirty="0" smtClean="0">
                <a:ln>
                  <a:solidFill>
                    <a:sysClr val="windowText" lastClr="000000"/>
                  </a:solidFill>
                </a:ln>
                <a:latin typeface="+mj-lt"/>
              </a:rPr>
              <a:t>Полет птицы</a:t>
            </a:r>
          </a:p>
        </p:txBody>
      </p:sp>
    </p:spTree>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sp>
        <p:nvSpPr>
          <p:cNvPr id="13314" name="Rectangle 2"/>
          <p:cNvSpPr>
            <a:spLocks noGrp="1" noChangeArrowheads="1"/>
          </p:cNvSpPr>
          <p:nvPr>
            <p:ph type="title"/>
          </p:nvPr>
        </p:nvSpPr>
        <p:spPr>
          <a:xfrm>
            <a:off x="684213" y="260350"/>
            <a:ext cx="7848600" cy="744538"/>
          </a:xfrm>
        </p:spPr>
        <p:txBody>
          <a:bodyPr>
            <a:normAutofit/>
          </a:bodyPr>
          <a:lstStyle/>
          <a:p>
            <a:r>
              <a:rPr lang="ru-RU" sz="2000" b="1" dirty="0">
                <a:ln>
                  <a:solidFill>
                    <a:sysClr val="windowText" lastClr="000000"/>
                  </a:solidFill>
                </a:ln>
                <a:solidFill>
                  <a:srgbClr val="663300"/>
                </a:solidFill>
                <a:latin typeface="GothicRus Condenced" pitchFamily="18" charset="0"/>
              </a:rPr>
              <a:t>Этюды голов апостолов к "Тайной вечере"</a:t>
            </a:r>
          </a:p>
        </p:txBody>
      </p:sp>
      <p:sp>
        <p:nvSpPr>
          <p:cNvPr id="13315" name="Rectangle 3"/>
          <p:cNvSpPr>
            <a:spLocks noGrp="1" noChangeArrowheads="1"/>
          </p:cNvSpPr>
          <p:nvPr>
            <p:ph type="body" sz="half" idx="3"/>
          </p:nvPr>
        </p:nvSpPr>
        <p:spPr>
          <a:xfrm>
            <a:off x="4211960" y="1125538"/>
            <a:ext cx="4752528" cy="5399087"/>
          </a:xfrm>
        </p:spPr>
        <p:txBody>
          <a:bodyPr>
            <a:normAutofit/>
          </a:bodyPr>
          <a:lstStyle/>
          <a:p>
            <a:pPr marL="0" algn="just">
              <a:lnSpc>
                <a:spcPct val="80000"/>
              </a:lnSpc>
              <a:buFont typeface="Wingdings" pitchFamily="2" charset="2"/>
              <a:buNone/>
            </a:pPr>
            <a:r>
              <a:rPr lang="en-US" sz="1600" dirty="0"/>
              <a:t>        </a:t>
            </a:r>
            <a:r>
              <a:rPr lang="ru-RU" sz="2000" dirty="0">
                <a:ln>
                  <a:solidFill>
                    <a:sysClr val="windowText" lastClr="000000"/>
                  </a:solidFill>
                </a:ln>
                <a:solidFill>
                  <a:srgbClr val="663300"/>
                </a:solidFill>
                <a:ea typeface="+mj-ea"/>
                <a:cs typeface="+mj-cs"/>
              </a:rPr>
              <a:t>Этюды голов апостолов к "Тайной вечери" Леонардо сравнимы по  силе с его живописными полотнами. Святой наверху, возможно, апостол Петр, прорисован чернилами и пером поверх серебряного карандаша, остальные наброски сделаны красным мелом. Исполненный чувства страха и вины Иуда узнается сразу. Другой апостол, на лице которого печать гнева, иногда определяется как святой Матфей, иногда как святой Варфоломей. На верхнем рисунке справа, который многим кажется самым прекрасным </a:t>
            </a:r>
            <a:r>
              <a:rPr lang="ru-RU" sz="2000" dirty="0" smtClean="0">
                <a:ln>
                  <a:solidFill>
                    <a:sysClr val="windowText" lastClr="000000"/>
                  </a:solidFill>
                </a:ln>
                <a:solidFill>
                  <a:srgbClr val="663300"/>
                </a:solidFill>
                <a:ea typeface="+mj-ea"/>
                <a:cs typeface="+mj-cs"/>
              </a:rPr>
              <a:t>из </a:t>
            </a:r>
            <a:r>
              <a:rPr lang="ru-RU" sz="2000" dirty="0">
                <a:ln>
                  <a:solidFill>
                    <a:sysClr val="windowText" lastClr="000000"/>
                  </a:solidFill>
                </a:ln>
                <a:solidFill>
                  <a:srgbClr val="663300"/>
                </a:solidFill>
                <a:ea typeface="+mj-ea"/>
                <a:cs typeface="+mj-cs"/>
              </a:rPr>
              <a:t>созданных Леонардо, изображен святой Иаков Старший.</a:t>
            </a:r>
          </a:p>
          <a:p>
            <a:pPr marL="0" algn="just">
              <a:lnSpc>
                <a:spcPct val="80000"/>
              </a:lnSpc>
              <a:buFont typeface="Wingdings" pitchFamily="2" charset="2"/>
              <a:buNone/>
            </a:pPr>
            <a:r>
              <a:rPr lang="en-US" sz="2000" dirty="0">
                <a:ln>
                  <a:solidFill>
                    <a:sysClr val="windowText" lastClr="000000"/>
                  </a:solidFill>
                </a:ln>
                <a:solidFill>
                  <a:srgbClr val="663300"/>
                </a:solidFill>
                <a:ea typeface="+mj-ea"/>
                <a:cs typeface="+mj-cs"/>
              </a:rPr>
              <a:t>          </a:t>
            </a:r>
            <a:r>
              <a:rPr lang="ru-RU" sz="2000" dirty="0">
                <a:ln>
                  <a:solidFill>
                    <a:sysClr val="windowText" lastClr="000000"/>
                  </a:solidFill>
                </a:ln>
                <a:solidFill>
                  <a:srgbClr val="663300"/>
                </a:solidFill>
                <a:ea typeface="+mj-ea"/>
                <a:cs typeface="+mj-cs"/>
              </a:rPr>
              <a:t>Разрабатывая композицию картины, Леонардо наверняка сделал множество эскизов, однако до наших дней сохранилось только два. </a:t>
            </a:r>
          </a:p>
        </p:txBody>
      </p:sp>
      <p:pic>
        <p:nvPicPr>
          <p:cNvPr id="13316" name="Picture 4" descr="ap1bar"/>
          <p:cNvPicPr>
            <a:picLocks noGrp="1" noChangeAspect="1" noChangeArrowheads="1"/>
          </p:cNvPicPr>
          <p:nvPr>
            <p:ph sz="quarter" idx="1"/>
          </p:nvPr>
        </p:nvPicPr>
        <p:blipFill>
          <a:blip r:embed="rId3" cstate="print"/>
          <a:srcRect/>
          <a:stretch>
            <a:fillRect/>
          </a:stretch>
        </p:blipFill>
        <p:spPr>
          <a:xfrm>
            <a:off x="179512" y="1052736"/>
            <a:ext cx="1862137" cy="2413000"/>
          </a:xfrm>
          <a:noFill/>
          <a:ln/>
        </p:spPr>
      </p:pic>
      <p:pic>
        <p:nvPicPr>
          <p:cNvPr id="13317" name="Picture 5" descr="apiudabar"/>
          <p:cNvPicPr>
            <a:picLocks noChangeAspect="1" noChangeArrowheads="1"/>
          </p:cNvPicPr>
          <p:nvPr/>
        </p:nvPicPr>
        <p:blipFill>
          <a:blip r:embed="rId4" cstate="print"/>
          <a:srcRect/>
          <a:stretch>
            <a:fillRect/>
          </a:stretch>
        </p:blipFill>
        <p:spPr bwMode="auto">
          <a:xfrm>
            <a:off x="2051720" y="3068960"/>
            <a:ext cx="1803400" cy="2794000"/>
          </a:xfrm>
          <a:prstGeom prst="rect">
            <a:avLst/>
          </a:prstGeom>
          <a:noFill/>
        </p:spPr>
      </p:pic>
      <p:pic>
        <p:nvPicPr>
          <p:cNvPr id="13318" name="Picture 6" descr="apmatfbar"/>
          <p:cNvPicPr>
            <a:picLocks noGrp="1" noChangeAspect="1" noChangeArrowheads="1"/>
          </p:cNvPicPr>
          <p:nvPr>
            <p:ph sz="quarter" idx="2"/>
          </p:nvPr>
        </p:nvPicPr>
        <p:blipFill>
          <a:blip r:embed="rId5" cstate="print"/>
          <a:srcRect/>
          <a:stretch>
            <a:fillRect/>
          </a:stretch>
        </p:blipFill>
        <p:spPr>
          <a:xfrm>
            <a:off x="467544" y="3501008"/>
            <a:ext cx="1544637" cy="2557462"/>
          </a:xfrm>
          <a:prstGeom prst="rect">
            <a:avLst/>
          </a:prstGeom>
          <a:ln>
            <a:noFill/>
          </a:ln>
          <a:effectLst>
            <a:outerShdw blurRad="292100" dist="139700" dir="2700000" algn="tl" rotWithShape="0">
              <a:srgbClr val="333333">
                <a:alpha val="65000"/>
              </a:srgbClr>
            </a:outerShdw>
          </a:effectLst>
        </p:spPr>
      </p:pic>
      <p:pic>
        <p:nvPicPr>
          <p:cNvPr id="13319" name="Picture 7" descr="apiacovbar"/>
          <p:cNvPicPr>
            <a:picLocks noChangeAspect="1" noChangeArrowheads="1"/>
          </p:cNvPicPr>
          <p:nvPr/>
        </p:nvPicPr>
        <p:blipFill>
          <a:blip r:embed="rId6" cstate="print"/>
          <a:srcRect/>
          <a:stretch>
            <a:fillRect/>
          </a:stretch>
        </p:blipFill>
        <p:spPr bwMode="auto">
          <a:xfrm>
            <a:off x="2123728" y="1052736"/>
            <a:ext cx="2016125" cy="2005013"/>
          </a:xfrm>
          <a:prstGeom prst="rect">
            <a:avLst/>
          </a:prstGeom>
          <a:noFill/>
        </p:spPr>
      </p:pic>
    </p:spTree>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GE131_350A.jpg"/>
          <p:cNvPicPr>
            <a:picLocks noGrp="1" noChangeAspect="1"/>
          </p:cNvPicPr>
          <p:nvPr>
            <p:ph idx="1"/>
          </p:nvPr>
        </p:nvPicPr>
        <p:blipFill>
          <a:blip r:embed="rId2" cstate="print"/>
          <a:stretch>
            <a:fillRect/>
          </a:stretch>
        </p:blipFill>
        <p:spPr>
          <a:xfrm>
            <a:off x="0" y="0"/>
            <a:ext cx="9144000" cy="6858000"/>
          </a:xfrm>
        </p:spPr>
      </p:pic>
      <p:sp>
        <p:nvSpPr>
          <p:cNvPr id="2" name="Заголовок 1"/>
          <p:cNvSpPr>
            <a:spLocks noGrp="1"/>
          </p:cNvSpPr>
          <p:nvPr>
            <p:ph type="title"/>
          </p:nvPr>
        </p:nvSpPr>
        <p:spPr>
          <a:xfrm>
            <a:off x="4427984" y="274638"/>
            <a:ext cx="4258816" cy="6226196"/>
          </a:xfrm>
        </p:spPr>
        <p:txBody>
          <a:bodyPr>
            <a:normAutofit/>
          </a:bodyPr>
          <a:lstStyle/>
          <a:p>
            <a:pPr indent="-342900" algn="just">
              <a:spcBef>
                <a:spcPct val="20000"/>
              </a:spcBef>
            </a:pPr>
            <a:r>
              <a:rPr lang="ru-RU" sz="2000" b="1" dirty="0" smtClean="0">
                <a:ln>
                  <a:solidFill>
                    <a:sysClr val="windowText" lastClr="000000"/>
                  </a:solidFill>
                </a:ln>
                <a:solidFill>
                  <a:srgbClr val="663300"/>
                </a:solidFill>
                <a:latin typeface="GothicRus Condenced" pitchFamily="18" charset="0"/>
              </a:rPr>
              <a:t>   </a:t>
            </a:r>
            <a:r>
              <a:rPr lang="ru-RU" sz="2000" b="1" dirty="0" smtClean="0">
                <a:ln>
                  <a:solidFill>
                    <a:sysClr val="windowText" lastClr="000000"/>
                  </a:solidFill>
                </a:ln>
                <a:latin typeface="+mn-lt"/>
              </a:rPr>
              <a:t>Он даже придумал особую систему тайнописи, нередко вписывая одну строчку в другую и широко применяя замысловатые графические знаки и символы. Как правило, писал он справа налево, так что написанное можно было прочесть только с помощью зеркала.</a:t>
            </a:r>
          </a:p>
        </p:txBody>
      </p:sp>
      <p:pic>
        <p:nvPicPr>
          <p:cNvPr id="12290" name="Picture 2"/>
          <p:cNvPicPr>
            <a:picLocks noChangeAspect="1" noChangeArrowheads="1"/>
          </p:cNvPicPr>
          <p:nvPr/>
        </p:nvPicPr>
        <p:blipFill>
          <a:blip r:embed="rId3" cstate="print">
            <a:lum contrast="40000"/>
          </a:blip>
          <a:srcRect/>
          <a:stretch>
            <a:fillRect/>
          </a:stretch>
        </p:blipFill>
        <p:spPr bwMode="auto">
          <a:xfrm>
            <a:off x="251520" y="1428736"/>
            <a:ext cx="3672408" cy="4088496"/>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2339752" y="476672"/>
            <a:ext cx="4896544" cy="387798"/>
          </a:xfrm>
          <a:prstGeom prst="rect">
            <a:avLst/>
          </a:prstGeom>
          <a:noFill/>
        </p:spPr>
        <p:txBody>
          <a:bodyPr wrap="square" rtlCol="0">
            <a:spAutoFit/>
          </a:bodyPr>
          <a:lstStyle/>
          <a:p>
            <a:pPr algn="ctr">
              <a:lnSpc>
                <a:spcPct val="80000"/>
              </a:lnSpc>
              <a:spcBef>
                <a:spcPct val="20000"/>
              </a:spcBef>
            </a:pPr>
            <a:r>
              <a:rPr lang="ru-RU" sz="2400" b="1" dirty="0" smtClean="0">
                <a:ln>
                  <a:solidFill>
                    <a:sysClr val="windowText" lastClr="000000"/>
                  </a:solidFill>
                </a:ln>
                <a:latin typeface="+mj-lt"/>
              </a:rPr>
              <a:t>Многоствольная пушка</a:t>
            </a:r>
            <a:endParaRPr lang="ru-RU" sz="2400" b="1" dirty="0">
              <a:ln>
                <a:solidFill>
                  <a:sysClr val="windowText" lastClr="000000"/>
                </a:solidFill>
              </a:ln>
              <a:latin typeface="+mj-lt"/>
            </a:endParaRPr>
          </a:p>
        </p:txBody>
      </p:sp>
    </p:spTree>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GE131_350A.jpg"/>
          <p:cNvPicPr>
            <a:picLocks noGrp="1" noChangeAspect="1"/>
          </p:cNvPicPr>
          <p:nvPr>
            <p:ph idx="1"/>
          </p:nvPr>
        </p:nvPicPr>
        <p:blipFill>
          <a:blip r:embed="rId2" cstate="print"/>
          <a:stretch>
            <a:fillRect/>
          </a:stretch>
        </p:blipFill>
        <p:spPr>
          <a:xfrm>
            <a:off x="0" y="0"/>
            <a:ext cx="9144000" cy="6858000"/>
          </a:xfrm>
        </p:spPr>
      </p:pic>
      <p:sp>
        <p:nvSpPr>
          <p:cNvPr id="2" name="Заголовок 1"/>
          <p:cNvSpPr>
            <a:spLocks noGrp="1"/>
          </p:cNvSpPr>
          <p:nvPr>
            <p:ph type="title"/>
          </p:nvPr>
        </p:nvSpPr>
        <p:spPr>
          <a:xfrm>
            <a:off x="4211960" y="274638"/>
            <a:ext cx="4474840" cy="6226196"/>
          </a:xfrm>
        </p:spPr>
        <p:txBody>
          <a:bodyPr>
            <a:normAutofit/>
          </a:bodyPr>
          <a:lstStyle/>
          <a:p>
            <a:pPr algn="just"/>
            <a:r>
              <a:rPr lang="ru-RU" sz="2000" b="1" dirty="0" smtClean="0">
                <a:ln>
                  <a:solidFill>
                    <a:sysClr val="windowText" lastClr="000000"/>
                  </a:solidFill>
                </a:ln>
                <a:solidFill>
                  <a:srgbClr val="663300"/>
                </a:solidFill>
                <a:latin typeface="GothicRus Condenced" pitchFamily="18" charset="0"/>
              </a:rPr>
              <a:t>     </a:t>
            </a:r>
            <a:r>
              <a:rPr lang="ru-RU" sz="2000" b="1" dirty="0" smtClean="0">
                <a:ln>
                  <a:solidFill>
                    <a:sysClr val="windowText" lastClr="000000"/>
                  </a:solidFill>
                </a:ln>
                <a:latin typeface="+mn-lt"/>
              </a:rPr>
              <a:t>Будучи  неутомимым естествоиспытателем, Леонардо  воспринимал человека и окружающий  мир как единое, нерасторжимое  целое. Он  всю жизнь  вел диалог с природой, не переставая  восторгаться  ее мудрым  устройством, целесообразностью  и  красотой всего  живого  на  земле. </a:t>
            </a:r>
            <a:br>
              <a:rPr lang="ru-RU" sz="2000" b="1" dirty="0" smtClean="0">
                <a:ln>
                  <a:solidFill>
                    <a:sysClr val="windowText" lastClr="000000"/>
                  </a:solidFill>
                </a:ln>
                <a:latin typeface="+mn-lt"/>
              </a:rPr>
            </a:br>
            <a:r>
              <a:rPr lang="ru-RU" sz="2000" b="1" dirty="0" smtClean="0">
                <a:ln>
                  <a:solidFill>
                    <a:sysClr val="windowText" lastClr="000000"/>
                  </a:solidFill>
                </a:ln>
                <a:latin typeface="+mn-lt"/>
              </a:rPr>
              <a:t>Он старался  в  своих произведениях  передать «гармонию  разнородного»,</a:t>
            </a:r>
            <a:br>
              <a:rPr lang="ru-RU" sz="2000" b="1" dirty="0" smtClean="0">
                <a:ln>
                  <a:solidFill>
                    <a:sysClr val="windowText" lastClr="000000"/>
                  </a:solidFill>
                </a:ln>
                <a:latin typeface="+mn-lt"/>
              </a:rPr>
            </a:br>
            <a:r>
              <a:rPr lang="ru-RU" sz="2000" b="1" dirty="0" smtClean="0">
                <a:ln>
                  <a:solidFill>
                    <a:sysClr val="windowText" lastClr="000000"/>
                  </a:solidFill>
                </a:ln>
                <a:latin typeface="+mn-lt"/>
              </a:rPr>
              <a:t> как  говорили  древние.</a:t>
            </a:r>
          </a:p>
        </p:txBody>
      </p:sp>
      <p:pic>
        <p:nvPicPr>
          <p:cNvPr id="13314" name="Picture 2"/>
          <p:cNvPicPr>
            <a:picLocks noChangeAspect="1" noChangeArrowheads="1"/>
          </p:cNvPicPr>
          <p:nvPr/>
        </p:nvPicPr>
        <p:blipFill>
          <a:blip r:embed="rId3" cstate="print">
            <a:lum contrast="40000"/>
          </a:blip>
          <a:srcRect/>
          <a:stretch>
            <a:fillRect/>
          </a:stretch>
        </p:blipFill>
        <p:spPr bwMode="auto">
          <a:xfrm>
            <a:off x="251520" y="1340768"/>
            <a:ext cx="3888432" cy="4370708"/>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3282687" y="476672"/>
            <a:ext cx="2450158" cy="393249"/>
          </a:xfrm>
          <a:prstGeom prst="rect">
            <a:avLst/>
          </a:prstGeom>
          <a:noFill/>
        </p:spPr>
        <p:txBody>
          <a:bodyPr wrap="none" rtlCol="0">
            <a:spAutoFit/>
          </a:bodyPr>
          <a:lstStyle/>
          <a:p>
            <a:pPr algn="ctr">
              <a:lnSpc>
                <a:spcPct val="80000"/>
              </a:lnSpc>
              <a:spcBef>
                <a:spcPct val="20000"/>
              </a:spcBef>
            </a:pPr>
            <a:r>
              <a:rPr lang="ru-RU" sz="2400" b="1" dirty="0" smtClean="0">
                <a:ln>
                  <a:solidFill>
                    <a:sysClr val="windowText" lastClr="000000"/>
                  </a:solidFill>
                </a:ln>
                <a:latin typeface="+mj-lt"/>
              </a:rPr>
              <a:t>Воздушный винт</a:t>
            </a:r>
            <a:endParaRPr lang="ru-RU" sz="2400" b="1" dirty="0">
              <a:ln>
                <a:solidFill>
                  <a:sysClr val="windowText" lastClr="000000"/>
                </a:solidFill>
              </a:ln>
              <a:latin typeface="+mj-lt"/>
            </a:endParaRPr>
          </a:p>
        </p:txBody>
      </p:sp>
    </p:spTree>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sp>
        <p:nvSpPr>
          <p:cNvPr id="4" name="Заголовок 3"/>
          <p:cNvSpPr>
            <a:spLocks noGrp="1"/>
          </p:cNvSpPr>
          <p:nvPr>
            <p:ph type="title"/>
          </p:nvPr>
        </p:nvSpPr>
        <p:spPr>
          <a:xfrm>
            <a:off x="457200" y="274638"/>
            <a:ext cx="8229600" cy="562074"/>
          </a:xfrm>
        </p:spPr>
        <p:txBody>
          <a:bodyPr>
            <a:normAutofit/>
          </a:bodyPr>
          <a:lstStyle/>
          <a:p>
            <a:pPr>
              <a:lnSpc>
                <a:spcPct val="80000"/>
              </a:lnSpc>
              <a:spcBef>
                <a:spcPct val="20000"/>
              </a:spcBef>
            </a:pPr>
            <a:r>
              <a:rPr lang="en-US" sz="2400" b="1" dirty="0" smtClean="0">
                <a:ln>
                  <a:solidFill>
                    <a:sysClr val="windowText" lastClr="000000"/>
                  </a:solidFill>
                </a:ln>
                <a:ea typeface="+mn-ea"/>
                <a:cs typeface="+mn-cs"/>
              </a:rPr>
              <a:t>Лежащий Орнитоптер</a:t>
            </a:r>
            <a:endParaRPr lang="ru-RU" sz="2400" b="1" dirty="0">
              <a:ln>
                <a:solidFill>
                  <a:sysClr val="windowText" lastClr="000000"/>
                </a:solidFill>
              </a:ln>
              <a:ea typeface="+mn-ea"/>
              <a:cs typeface="+mn-cs"/>
            </a:endParaRPr>
          </a:p>
        </p:txBody>
      </p:sp>
      <p:pic>
        <p:nvPicPr>
          <p:cNvPr id="5" name="Содержимое 4" descr="Лежащий &quot;ORNITOTTERO&quot;">
            <a:hlinkClick r:id="rId3" tgtFrame="_blank" tooltip="&quot;Лежащий &amp;quote;ORNITOTTERO&amp;quote;&quot;"/>
          </p:cNvPr>
          <p:cNvPicPr>
            <a:picLocks noGrp="1"/>
          </p:cNvPicPr>
          <p:nvPr>
            <p:ph sz="half" idx="2"/>
          </p:nvPr>
        </p:nvPicPr>
        <p:blipFill>
          <a:blip r:embed="rId4" cstate="print">
            <a:extLst>
              <a:ext uri="{28A0092B-C50C-407E-A947-70E740481C1C}">
                <a14:useLocalDpi xmlns="" xmlns:a14="http://schemas.microsoft.com/office/drawing/2010/main" val="0"/>
              </a:ext>
            </a:extLst>
          </a:blip>
          <a:srcRect l="2747" t="-440" r="971" b="2612"/>
          <a:stretch>
            <a:fillRect/>
          </a:stretch>
        </p:blipFill>
        <p:spPr bwMode="auto">
          <a:xfrm>
            <a:off x="251520" y="1196752"/>
            <a:ext cx="3888432" cy="4320480"/>
          </a:xfrm>
          <a:prstGeom prst="rect">
            <a:avLst/>
          </a:prstGeom>
          <a:ln>
            <a:noFill/>
          </a:ln>
          <a:effectLst>
            <a:outerShdw blurRad="292100" dist="139700" dir="2700000" algn="tl" rotWithShape="0">
              <a:srgbClr val="333333">
                <a:alpha val="65000"/>
              </a:srgbClr>
            </a:outerShdw>
          </a:effectLst>
        </p:spPr>
        <p:style>
          <a:lnRef idx="2">
            <a:schemeClr val="accent1"/>
          </a:lnRef>
          <a:fillRef idx="1">
            <a:schemeClr val="lt1"/>
          </a:fillRef>
          <a:effectRef idx="0">
            <a:schemeClr val="accent1"/>
          </a:effectRef>
          <a:fontRef idx="minor">
            <a:schemeClr val="dk1"/>
          </a:fontRef>
        </p:style>
      </p:pic>
      <p:sp>
        <p:nvSpPr>
          <p:cNvPr id="7" name="Прямоугольник 6"/>
          <p:cNvSpPr/>
          <p:nvPr/>
        </p:nvSpPr>
        <p:spPr>
          <a:xfrm>
            <a:off x="4139952" y="908720"/>
            <a:ext cx="4896544" cy="5016758"/>
          </a:xfrm>
          <a:prstGeom prst="rect">
            <a:avLst/>
          </a:prstGeom>
        </p:spPr>
        <p:txBody>
          <a:bodyPr wrap="square">
            <a:spAutoFit/>
          </a:bodyPr>
          <a:lstStyle/>
          <a:p>
            <a:pPr algn="just">
              <a:spcBef>
                <a:spcPct val="0"/>
              </a:spcBef>
              <a:buNone/>
            </a:pPr>
            <a:endParaRPr lang="ru-RU" sz="2000" b="1" dirty="0" smtClean="0">
              <a:latin typeface="Times New Roman" pitchFamily="18" charset="0"/>
              <a:cs typeface="Times New Roman" pitchFamily="18" charset="0"/>
            </a:endParaRPr>
          </a:p>
          <a:p>
            <a:pPr algn="just">
              <a:spcBef>
                <a:spcPct val="0"/>
              </a:spcBef>
            </a:pPr>
            <a:r>
              <a:rPr lang="ru-RU" sz="2000" b="1" dirty="0" smtClean="0">
                <a:ln>
                  <a:solidFill>
                    <a:sysClr val="windowText" lastClr="000000"/>
                  </a:solidFill>
                </a:ln>
                <a:solidFill>
                  <a:srgbClr val="663300"/>
                </a:solidFill>
                <a:latin typeface="GothicRus Condenced" pitchFamily="18" charset="0"/>
                <a:ea typeface="+mj-ea"/>
                <a:cs typeface="+mj-cs"/>
              </a:rPr>
              <a:t>   </a:t>
            </a:r>
            <a:r>
              <a:rPr lang="ru-RU" sz="2000" b="1" dirty="0" smtClean="0">
                <a:ln>
                  <a:solidFill>
                    <a:sysClr val="windowText" lastClr="000000"/>
                  </a:solidFill>
                </a:ln>
                <a:ea typeface="+mj-ea"/>
                <a:cs typeface="+mj-cs"/>
              </a:rPr>
              <a:t>Этот рисунок - один из самых знаменитых рисунков Леонардо: </a:t>
            </a:r>
          </a:p>
          <a:p>
            <a:pPr algn="just">
              <a:spcBef>
                <a:spcPct val="0"/>
              </a:spcBef>
            </a:pPr>
            <a:r>
              <a:rPr lang="ru-RU" sz="2000" b="1" dirty="0" smtClean="0">
                <a:ln>
                  <a:solidFill>
                    <a:sysClr val="windowText" lastClr="000000"/>
                  </a:solidFill>
                </a:ln>
                <a:ea typeface="+mj-ea"/>
                <a:cs typeface="+mj-cs"/>
              </a:rPr>
              <a:t>"А- вращает крыло, В – поворачивает его с помощью рычага, С- опускает его, D - поднимает его". Человек лежит на платформе вытянувшись: "На этом месте располагается сердце". Ноги вдеты в стремена таким образом, что одна нога поднимает крыло, другая опускает. Это - летательный аппарат, в котором распростертый человек крутит педали, поднимающие и опускающие крылья, сгибающие и вращающие их при помощи веревок и рычагов, т.е. этот аппарат как бы “гребет” по воздуху.</a:t>
            </a:r>
          </a:p>
        </p:txBody>
      </p:sp>
    </p:spTree>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sp>
        <p:nvSpPr>
          <p:cNvPr id="2" name="Заголовок 1"/>
          <p:cNvSpPr>
            <a:spLocks noGrp="1"/>
          </p:cNvSpPr>
          <p:nvPr>
            <p:ph type="title"/>
          </p:nvPr>
        </p:nvSpPr>
        <p:spPr>
          <a:xfrm>
            <a:off x="457200" y="274638"/>
            <a:ext cx="8229600" cy="706090"/>
          </a:xfrm>
        </p:spPr>
        <p:txBody>
          <a:bodyPr>
            <a:normAutofit/>
          </a:bodyPr>
          <a:lstStyle/>
          <a:p>
            <a:pPr>
              <a:lnSpc>
                <a:spcPct val="80000"/>
              </a:lnSpc>
              <a:spcBef>
                <a:spcPct val="20000"/>
              </a:spcBef>
            </a:pPr>
            <a:r>
              <a:rPr lang="en-US" sz="2400" b="1" dirty="0" smtClean="0">
                <a:ln>
                  <a:solidFill>
                    <a:sysClr val="windowText" lastClr="000000"/>
                  </a:solidFill>
                </a:ln>
                <a:ea typeface="+mn-ea"/>
                <a:cs typeface="+mn-cs"/>
              </a:rPr>
              <a:t>Орнитоптер </a:t>
            </a:r>
            <a:br>
              <a:rPr lang="en-US" sz="2400" b="1" dirty="0" smtClean="0">
                <a:ln>
                  <a:solidFill>
                    <a:sysClr val="windowText" lastClr="000000"/>
                  </a:solidFill>
                </a:ln>
                <a:ea typeface="+mn-ea"/>
                <a:cs typeface="+mn-cs"/>
              </a:rPr>
            </a:br>
            <a:endParaRPr lang="ru-RU" sz="2400" b="1" dirty="0">
              <a:ln>
                <a:solidFill>
                  <a:sysClr val="windowText" lastClr="000000"/>
                </a:solidFill>
              </a:ln>
              <a:ea typeface="+mn-ea"/>
              <a:cs typeface="+mn-cs"/>
            </a:endParaRPr>
          </a:p>
        </p:txBody>
      </p:sp>
      <p:sp>
        <p:nvSpPr>
          <p:cNvPr id="3" name="Текст 2"/>
          <p:cNvSpPr>
            <a:spLocks noGrp="1"/>
          </p:cNvSpPr>
          <p:nvPr>
            <p:ph type="body" idx="1"/>
          </p:nvPr>
        </p:nvSpPr>
        <p:spPr>
          <a:xfrm>
            <a:off x="107504" y="3429000"/>
            <a:ext cx="4536504" cy="3312368"/>
          </a:xfrm>
        </p:spPr>
        <p:txBody>
          <a:bodyPr>
            <a:normAutofit fontScale="62500" lnSpcReduction="20000"/>
          </a:bodyPr>
          <a:lstStyle/>
          <a:p>
            <a:pPr algn="just">
              <a:lnSpc>
                <a:spcPct val="140000"/>
              </a:lnSpc>
              <a:spcBef>
                <a:spcPct val="0"/>
              </a:spcBef>
            </a:pPr>
            <a:endParaRPr lang="ru-RU" sz="2900" dirty="0" smtClean="0">
              <a:ln>
                <a:solidFill>
                  <a:sysClr val="windowText" lastClr="000000"/>
                </a:solidFill>
              </a:ln>
              <a:ea typeface="+mj-ea"/>
              <a:cs typeface="+mj-cs"/>
            </a:endParaRPr>
          </a:p>
          <a:p>
            <a:pPr algn="just">
              <a:lnSpc>
                <a:spcPct val="120000"/>
              </a:lnSpc>
              <a:spcBef>
                <a:spcPct val="0"/>
              </a:spcBef>
            </a:pPr>
            <a:r>
              <a:rPr lang="ru-RU" sz="3200" dirty="0" smtClean="0">
                <a:ln>
                  <a:solidFill>
                    <a:sysClr val="windowText" lastClr="000000"/>
                  </a:solidFill>
                </a:ln>
                <a:ea typeface="+mj-ea"/>
                <a:cs typeface="+mj-cs"/>
              </a:rPr>
              <a:t>   Пилот с аппаратурой на спине располагался под металлическим полукругом; движение крыльев создавалось за счет движения ног. Этому помогали руки, управляющие рукоятками, расположенными под полукругом. Руль размещался на шее пилота. Направление полета определялось поворотом головы.</a:t>
            </a:r>
          </a:p>
          <a:p>
            <a:pPr algn="ctr">
              <a:lnSpc>
                <a:spcPct val="120000"/>
              </a:lnSpc>
              <a:spcBef>
                <a:spcPct val="0"/>
              </a:spcBef>
            </a:pPr>
            <a:endParaRPr lang="ru-RU" sz="2600" dirty="0">
              <a:ln>
                <a:solidFill>
                  <a:sysClr val="windowText" lastClr="000000"/>
                </a:solidFill>
              </a:ln>
              <a:solidFill>
                <a:srgbClr val="663300"/>
              </a:solidFill>
              <a:latin typeface="GothicRus Condenced" pitchFamily="18" charset="0"/>
              <a:ea typeface="+mj-ea"/>
              <a:cs typeface="+mj-cs"/>
            </a:endParaRPr>
          </a:p>
        </p:txBody>
      </p:sp>
      <p:sp>
        <p:nvSpPr>
          <p:cNvPr id="4" name="Текст 3"/>
          <p:cNvSpPr>
            <a:spLocks noGrp="1"/>
          </p:cNvSpPr>
          <p:nvPr>
            <p:ph type="body" sz="half" idx="3"/>
          </p:nvPr>
        </p:nvSpPr>
        <p:spPr>
          <a:xfrm>
            <a:off x="4572000" y="1071546"/>
            <a:ext cx="4464496" cy="3509582"/>
          </a:xfrm>
        </p:spPr>
        <p:txBody>
          <a:bodyPr anchor="t">
            <a:normAutofit fontScale="92500"/>
          </a:bodyPr>
          <a:lstStyle/>
          <a:p>
            <a:pPr algn="just">
              <a:lnSpc>
                <a:spcPct val="120000"/>
              </a:lnSpc>
              <a:spcBef>
                <a:spcPct val="0"/>
              </a:spcBef>
            </a:pPr>
            <a:r>
              <a:rPr lang="ru-RU" sz="2200" dirty="0" smtClean="0">
                <a:ln>
                  <a:solidFill>
                    <a:sysClr val="windowText" lastClr="000000"/>
                  </a:solidFill>
                </a:ln>
                <a:ea typeface="+mj-ea"/>
                <a:cs typeface="+mj-cs"/>
              </a:rPr>
              <a:t>   Фюзеляж по форме напоминает лодку для пилота. Огромные крылья (похожие на крылья летучей мыши) приводятся в движение системой винтов и гаек. Как и на лодках, был предусмотрен руль. Широкая хвостовая плоскость предназначалась, должно быть, для контроля высоты.</a:t>
            </a:r>
          </a:p>
          <a:p>
            <a:endParaRPr lang="ru-RU" dirty="0"/>
          </a:p>
        </p:txBody>
      </p:sp>
      <p:pic>
        <p:nvPicPr>
          <p:cNvPr id="7" name="Содержимое 6" descr="Орнитопер">
            <a:hlinkClick r:id="rId3" tgtFrame="_blank" tooltip="Орнитопер"/>
          </p:cNvPr>
          <p:cNvPicPr>
            <a:picLocks noGrp="1"/>
          </p:cNvPicPr>
          <p:nvPr>
            <p:ph sz="quarter" idx="2"/>
          </p:nvPr>
        </p:nvPicPr>
        <p:blipFill>
          <a:blip r:embed="rId4" cstate="print">
            <a:lum bright="-10000" contrast="40000"/>
            <a:extLst>
              <a:ext uri="{28A0092B-C50C-407E-A947-70E740481C1C}">
                <a14:useLocalDpi xmlns="" xmlns:a14="http://schemas.microsoft.com/office/drawing/2010/main" val="0"/>
              </a:ext>
            </a:extLst>
          </a:blip>
          <a:srcRect t="4613" r="1010" b="10490"/>
          <a:stretch>
            <a:fillRect/>
          </a:stretch>
        </p:blipFill>
        <p:spPr bwMode="auto">
          <a:xfrm>
            <a:off x="251520" y="1124744"/>
            <a:ext cx="4248472" cy="2304256"/>
          </a:xfrm>
          <a:prstGeom prst="rect">
            <a:avLst/>
          </a:prstGeom>
          <a:ln>
            <a:noFill/>
          </a:ln>
          <a:effectLst>
            <a:outerShdw blurRad="292100" dist="139700" dir="2700000" algn="tl" rotWithShape="0">
              <a:srgbClr val="333333">
                <a:alpha val="65000"/>
              </a:srgbClr>
            </a:outerShdw>
          </a:effectLst>
        </p:spPr>
        <p:style>
          <a:lnRef idx="2">
            <a:schemeClr val="accent1"/>
          </a:lnRef>
          <a:fillRef idx="1">
            <a:schemeClr val="lt1"/>
          </a:fillRef>
          <a:effectRef idx="0">
            <a:schemeClr val="accent1"/>
          </a:effectRef>
          <a:fontRef idx="minor">
            <a:schemeClr val="dk1"/>
          </a:fontRef>
        </p:style>
      </p:pic>
      <p:pic>
        <p:nvPicPr>
          <p:cNvPr id="8" name="Содержимое 7" descr="орнитопер">
            <a:hlinkClick r:id="rId5" tgtFrame="_blank" tooltip="орнитопер"/>
          </p:cNvPr>
          <p:cNvPicPr>
            <a:picLocks noGrp="1"/>
          </p:cNvPicPr>
          <p:nvPr>
            <p:ph sz="quarter" idx="4"/>
          </p:nvPr>
        </p:nvPicPr>
        <p:blipFill>
          <a:blip r:embed="rId6" cstate="print">
            <a:lum bright="-10000" contrast="40000"/>
            <a:extLst>
              <a:ext uri="{28A0092B-C50C-407E-A947-70E740481C1C}">
                <a14:useLocalDpi xmlns="" xmlns:a14="http://schemas.microsoft.com/office/drawing/2010/main" val="0"/>
              </a:ext>
            </a:extLst>
          </a:blip>
          <a:srcRect b="28606"/>
          <a:stretch>
            <a:fillRect/>
          </a:stretch>
        </p:blipFill>
        <p:spPr bwMode="auto">
          <a:xfrm>
            <a:off x="4860032" y="4437112"/>
            <a:ext cx="4041775" cy="2165370"/>
          </a:xfrm>
          <a:prstGeom prst="rect">
            <a:avLst/>
          </a:prstGeom>
          <a:ln>
            <a:noFill/>
          </a:ln>
          <a:effectLst>
            <a:outerShdw blurRad="292100" dist="139700" dir="2700000" algn="tl" rotWithShape="0">
              <a:srgbClr val="333333">
                <a:alpha val="65000"/>
              </a:srgbClr>
            </a:outerShdw>
          </a:effectLst>
        </p:spPr>
        <p:style>
          <a:lnRef idx="2">
            <a:schemeClr val="accent1"/>
          </a:lnRef>
          <a:fillRef idx="1">
            <a:schemeClr val="lt1"/>
          </a:fillRef>
          <a:effectRef idx="0">
            <a:schemeClr val="accent1"/>
          </a:effectRef>
          <a:fontRef idx="minor">
            <a:schemeClr val="dk1"/>
          </a:fontRef>
        </p:style>
      </p:pic>
    </p:spTree>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sp>
        <p:nvSpPr>
          <p:cNvPr id="4" name="Заголовок 3"/>
          <p:cNvSpPr>
            <a:spLocks noGrp="1"/>
          </p:cNvSpPr>
          <p:nvPr>
            <p:ph type="title"/>
          </p:nvPr>
        </p:nvSpPr>
        <p:spPr>
          <a:xfrm>
            <a:off x="500034" y="338380"/>
            <a:ext cx="8258204" cy="714356"/>
          </a:xfrm>
        </p:spPr>
        <p:txBody>
          <a:bodyPr anchor="t">
            <a:noAutofit/>
          </a:bodyPr>
          <a:lstStyle/>
          <a:p>
            <a:pPr>
              <a:lnSpc>
                <a:spcPct val="80000"/>
              </a:lnSpc>
              <a:spcBef>
                <a:spcPct val="20000"/>
              </a:spcBef>
            </a:pPr>
            <a:r>
              <a:rPr lang="en-US" sz="2400" b="1" dirty="0" smtClean="0">
                <a:ln>
                  <a:solidFill>
                    <a:sysClr val="windowText" lastClr="000000"/>
                  </a:solidFill>
                </a:ln>
                <a:ea typeface="+mn-ea"/>
                <a:cs typeface="+mn-cs"/>
              </a:rPr>
              <a:t>Орнитоптер с пружинным приводом</a:t>
            </a:r>
            <a:br>
              <a:rPr lang="en-US" sz="2400" b="1" dirty="0" smtClean="0">
                <a:ln>
                  <a:solidFill>
                    <a:sysClr val="windowText" lastClr="000000"/>
                  </a:solidFill>
                </a:ln>
                <a:ea typeface="+mn-ea"/>
                <a:cs typeface="+mn-cs"/>
              </a:rPr>
            </a:br>
            <a:endParaRPr lang="ru-RU" sz="2400" b="1" dirty="0" smtClean="0">
              <a:ln>
                <a:solidFill>
                  <a:sysClr val="windowText" lastClr="000000"/>
                </a:solidFill>
              </a:ln>
              <a:ea typeface="+mn-ea"/>
              <a:cs typeface="+mn-cs"/>
            </a:endParaRPr>
          </a:p>
        </p:txBody>
      </p:sp>
      <p:pic>
        <p:nvPicPr>
          <p:cNvPr id="5" name="Содержимое 4" descr="Орнитоптер с пружинным приводом">
            <a:hlinkClick r:id="rId3" tgtFrame="_blank" tooltip="&quot;Орнитоптер с пружинным приводом&quot;"/>
          </p:cNvPr>
          <p:cNvPicPr>
            <a:picLocks noGrp="1"/>
          </p:cNvPicPr>
          <p:nvPr>
            <p:ph sz="half" idx="1"/>
          </p:nvPr>
        </p:nvPicPr>
        <p:blipFill>
          <a:blip r:embed="rId4" cstate="print">
            <a:lum bright="-20000" contrast="40000"/>
            <a:extLst>
              <a:ext uri="{28A0092B-C50C-407E-A947-70E740481C1C}">
                <a14:useLocalDpi xmlns="" xmlns:a14="http://schemas.microsoft.com/office/drawing/2010/main" val="0"/>
              </a:ext>
            </a:extLst>
          </a:blip>
          <a:srcRect l="1142" t="-353" r="1006" b="1208"/>
          <a:stretch>
            <a:fillRect/>
          </a:stretch>
        </p:blipFill>
        <p:spPr bwMode="auto">
          <a:xfrm>
            <a:off x="323528" y="1412776"/>
            <a:ext cx="3240360" cy="4464496"/>
          </a:xfrm>
          <a:prstGeom prst="rect">
            <a:avLst/>
          </a:prstGeom>
          <a:ln>
            <a:noFill/>
          </a:ln>
          <a:effectLst>
            <a:outerShdw blurRad="292100" dist="139700" dir="2700000" algn="tl" rotWithShape="0">
              <a:srgbClr val="333333">
                <a:alpha val="65000"/>
              </a:srgbClr>
            </a:outerShdw>
          </a:effectLst>
        </p:spPr>
        <p:style>
          <a:lnRef idx="2">
            <a:schemeClr val="accent1"/>
          </a:lnRef>
          <a:fillRef idx="1">
            <a:schemeClr val="lt1"/>
          </a:fillRef>
          <a:effectRef idx="0">
            <a:schemeClr val="accent1"/>
          </a:effectRef>
          <a:fontRef idx="minor">
            <a:schemeClr val="dk1"/>
          </a:fontRef>
        </p:style>
      </p:pic>
      <p:sp>
        <p:nvSpPr>
          <p:cNvPr id="7" name="Прямоугольник 6"/>
          <p:cNvSpPr/>
          <p:nvPr/>
        </p:nvSpPr>
        <p:spPr>
          <a:xfrm>
            <a:off x="3851920" y="1268760"/>
            <a:ext cx="5184576" cy="5016758"/>
          </a:xfrm>
          <a:prstGeom prst="rect">
            <a:avLst/>
          </a:prstGeom>
        </p:spPr>
        <p:txBody>
          <a:bodyPr wrap="square">
            <a:spAutoFit/>
          </a:bodyPr>
          <a:lstStyle/>
          <a:p>
            <a:pPr indent="-342900" algn="just">
              <a:spcBef>
                <a:spcPct val="20000"/>
              </a:spcBef>
            </a:pPr>
            <a:r>
              <a:rPr lang="ru-RU" sz="2000" b="1" dirty="0" smtClean="0">
                <a:ln>
                  <a:solidFill>
                    <a:sysClr val="windowText" lastClr="000000"/>
                  </a:solidFill>
                </a:ln>
                <a:ea typeface="+mj-ea"/>
                <a:cs typeface="+mj-cs"/>
              </a:rPr>
              <a:t>     Леонардо спроектировал аппарат с пусковым пружинным устройством, передающим свою энергию крыльям “ornitottero” (в данном случае - вертикального) в момент распрямления пружины. В детальной проработке Леонардо изобразил устройство, аналогичное тем, что он использовал в своем “автомобиле” и в некоторых часовых механизмах. Данная система теоретически настолько опережала свое время, что даже получила название "Аэроплан Леонардо". На практике она оказалась несовершенной из-за необходимости быстрого раскручивания пружины и трудностей при ее обратном сматывании во время полета.</a:t>
            </a:r>
          </a:p>
        </p:txBody>
      </p:sp>
    </p:spTree>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sp>
        <p:nvSpPr>
          <p:cNvPr id="3" name="Заголовок 2"/>
          <p:cNvSpPr>
            <a:spLocks noGrp="1"/>
          </p:cNvSpPr>
          <p:nvPr>
            <p:ph type="title"/>
          </p:nvPr>
        </p:nvSpPr>
        <p:spPr>
          <a:xfrm>
            <a:off x="1043608" y="332656"/>
            <a:ext cx="7170590" cy="720080"/>
          </a:xfrm>
        </p:spPr>
        <p:txBody>
          <a:bodyPr>
            <a:normAutofit/>
          </a:bodyPr>
          <a:lstStyle/>
          <a:p>
            <a:pPr>
              <a:lnSpc>
                <a:spcPct val="80000"/>
              </a:lnSpc>
              <a:spcBef>
                <a:spcPct val="20000"/>
              </a:spcBef>
            </a:pPr>
            <a:r>
              <a:rPr lang="ru-RU" sz="2400" b="1" dirty="0" smtClean="0">
                <a:ln>
                  <a:solidFill>
                    <a:sysClr val="windowText" lastClr="000000"/>
                  </a:solidFill>
                </a:ln>
                <a:ea typeface="+mn-ea"/>
                <a:cs typeface="+mn-cs"/>
              </a:rPr>
              <a:t>Вертолет</a:t>
            </a:r>
            <a:endParaRPr lang="ru-RU" sz="2400" b="1" dirty="0">
              <a:ln>
                <a:solidFill>
                  <a:sysClr val="windowText" lastClr="000000"/>
                </a:solidFill>
              </a:ln>
              <a:ea typeface="+mn-ea"/>
              <a:cs typeface="+mn-cs"/>
            </a:endParaRPr>
          </a:p>
        </p:txBody>
      </p:sp>
      <p:pic>
        <p:nvPicPr>
          <p:cNvPr id="4" name="Рисунок 3" descr="Вертолет">
            <a:hlinkClick r:id="rId3" tgtFrame="_blank" tooltip="Вертолет"/>
          </p:cNvPr>
          <p:cNvPicPr/>
          <p:nvPr/>
        </p:nvPicPr>
        <p:blipFill>
          <a:blip r:embed="rId4" cstate="email">
            <a:lum bright="-10000" contrast="30000"/>
            <a:extLst>
              <a:ext uri="{28A0092B-C50C-407E-A947-70E740481C1C}">
                <a14:useLocalDpi xmlns="" xmlns:a14="http://schemas.microsoft.com/office/drawing/2010/main" val="0"/>
              </a:ext>
            </a:extLst>
          </a:blip>
          <a:srcRect/>
          <a:stretch>
            <a:fillRect/>
          </a:stretch>
        </p:blipFill>
        <p:spPr bwMode="auto">
          <a:xfrm>
            <a:off x="4644008" y="1332731"/>
            <a:ext cx="4290814" cy="4760565"/>
          </a:xfrm>
          <a:prstGeom prst="rect">
            <a:avLst/>
          </a:prstGeom>
          <a:ln>
            <a:noFill/>
          </a:ln>
          <a:effectLst>
            <a:outerShdw blurRad="292100" dist="139700" dir="2700000" algn="tl" rotWithShape="0">
              <a:srgbClr val="333333">
                <a:alpha val="65000"/>
              </a:srgbClr>
            </a:outerShdw>
          </a:effectLst>
        </p:spPr>
        <p:style>
          <a:lnRef idx="2">
            <a:schemeClr val="accent1"/>
          </a:lnRef>
          <a:fillRef idx="1">
            <a:schemeClr val="lt1"/>
          </a:fillRef>
          <a:effectRef idx="0">
            <a:schemeClr val="accent1"/>
          </a:effectRef>
          <a:fontRef idx="minor">
            <a:schemeClr val="dk1"/>
          </a:fontRef>
        </p:style>
      </p:pic>
      <p:sp>
        <p:nvSpPr>
          <p:cNvPr id="7" name="Прямоугольник 6"/>
          <p:cNvSpPr/>
          <p:nvPr/>
        </p:nvSpPr>
        <p:spPr>
          <a:xfrm>
            <a:off x="179512" y="1124744"/>
            <a:ext cx="4392488" cy="5324535"/>
          </a:xfrm>
          <a:prstGeom prst="rect">
            <a:avLst/>
          </a:prstGeom>
        </p:spPr>
        <p:txBody>
          <a:bodyPr wrap="square">
            <a:spAutoFit/>
          </a:bodyPr>
          <a:lstStyle/>
          <a:p>
            <a:pPr algn="just"/>
            <a:r>
              <a:rPr lang="ru-RU" sz="2000" b="1" dirty="0" smtClean="0">
                <a:ln>
                  <a:solidFill>
                    <a:sysClr val="windowText" lastClr="000000"/>
                  </a:solidFill>
                </a:ln>
                <a:ea typeface="+mj-ea"/>
                <a:cs typeface="+mj-cs"/>
              </a:rPr>
              <a:t>     Данный рисунок - изображение "предка" современного вертолета. Радиус винта - 4,8 м. Он имел металлическую окантовку и полотняное покрытие. Винт приводился в движение людьми, которые шли вокруг оси и толкали рычаги. Существовал и еще один способ запуска винта - требовалось быстро раскрутить трос под осью. "Я думаю, что если этот винтовой механизм добротно сделан, т. е. сделан из накрахмаленного полотна (во избежание разрывов) и быстро раскручен, то он ндает себе поддержку в воздухе и взлетит высоко вверх"</a:t>
            </a:r>
            <a:endParaRPr lang="ru-RU" sz="2000" b="1" dirty="0">
              <a:ln>
                <a:solidFill>
                  <a:sysClr val="windowText" lastClr="000000"/>
                </a:solidFill>
              </a:ln>
              <a:ea typeface="+mj-ea"/>
              <a:cs typeface="+mj-cs"/>
            </a:endParaRPr>
          </a:p>
        </p:txBody>
      </p:sp>
    </p:spTree>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sp>
        <p:nvSpPr>
          <p:cNvPr id="3" name="Текст 2"/>
          <p:cNvSpPr>
            <a:spLocks noGrp="1"/>
          </p:cNvSpPr>
          <p:nvPr>
            <p:ph type="body" idx="1"/>
          </p:nvPr>
        </p:nvSpPr>
        <p:spPr>
          <a:xfrm>
            <a:off x="539552" y="1052736"/>
            <a:ext cx="4032448" cy="4464496"/>
          </a:xfrm>
        </p:spPr>
        <p:txBody>
          <a:bodyPr>
            <a:normAutofit/>
          </a:bodyPr>
          <a:lstStyle/>
          <a:p>
            <a:pPr algn="just"/>
            <a:r>
              <a:rPr lang="ru-RU" sz="2000" dirty="0" smtClean="0">
                <a:ln>
                  <a:solidFill>
                    <a:sysClr val="windowText" lastClr="000000"/>
                  </a:solidFill>
                </a:ln>
                <a:solidFill>
                  <a:srgbClr val="663300"/>
                </a:solidFill>
                <a:latin typeface="GothicRus Condenced" pitchFamily="18" charset="0"/>
                <a:ea typeface="+mj-ea"/>
                <a:cs typeface="+mj-cs"/>
              </a:rPr>
              <a:t>    </a:t>
            </a:r>
            <a:r>
              <a:rPr lang="ru-RU" sz="2000" dirty="0" smtClean="0">
                <a:ln>
                  <a:solidFill>
                    <a:sysClr val="windowText" lastClr="000000"/>
                  </a:solidFill>
                </a:ln>
                <a:latin typeface="GothicRus Condenced" pitchFamily="18" charset="0"/>
                <a:ea typeface="+mj-ea"/>
                <a:cs typeface="+mj-cs"/>
              </a:rPr>
              <a:t>Большое внимание Леонардо уделял проектированию автоматического огнестрельного оружия. В многоствольных пушек, эффективных (в отличие от обычных, медленно заряжавшихся орудий того времени) при обстреле наступающей пехоты, он оснастил обычную пушку подъемным блоком, позволявшим корректировать угол стрельбы и повысить точность поражения. </a:t>
            </a:r>
            <a:endParaRPr lang="ru-RU" sz="2000" dirty="0">
              <a:ln>
                <a:solidFill>
                  <a:sysClr val="windowText" lastClr="000000"/>
                </a:solidFill>
              </a:ln>
              <a:latin typeface="GothicRus Condenced" pitchFamily="18" charset="0"/>
              <a:ea typeface="+mj-ea"/>
              <a:cs typeface="+mj-cs"/>
            </a:endParaRPr>
          </a:p>
        </p:txBody>
      </p:sp>
      <p:pic>
        <p:nvPicPr>
          <p:cNvPr id="7" name="Содержимое 6" descr="Варианты скорострельных орудий">
            <a:hlinkClick r:id="rId3" tgtFrame="_blank" tooltip="&quot;Варианты скорострельных орудий&quot;"/>
          </p:cNvPr>
          <p:cNvPicPr>
            <a:picLocks noGrp="1"/>
          </p:cNvPicPr>
          <p:nvPr>
            <p:ph sz="quarter" idx="2"/>
          </p:nvPr>
        </p:nvPicPr>
        <p:blipFill>
          <a:blip r:embed="rId4" cstate="print">
            <a:extLst>
              <a:ext uri="{28A0092B-C50C-407E-A947-70E740481C1C}">
                <a14:useLocalDpi xmlns="" xmlns:a14="http://schemas.microsoft.com/office/drawing/2010/main" val="0"/>
              </a:ext>
            </a:extLst>
          </a:blip>
          <a:srcRect/>
          <a:stretch>
            <a:fillRect/>
          </a:stretch>
        </p:blipFill>
        <p:spPr bwMode="auto">
          <a:xfrm>
            <a:off x="4932040" y="908720"/>
            <a:ext cx="3772846" cy="5544616"/>
          </a:xfrm>
          <a:prstGeom prst="rect">
            <a:avLst/>
          </a:prstGeom>
          <a:ln>
            <a:noFill/>
          </a:ln>
          <a:effectLst>
            <a:outerShdw blurRad="292100" dist="139700" dir="2700000" algn="tl" rotWithShape="0">
              <a:srgbClr val="333333">
                <a:alpha val="65000"/>
              </a:srgbClr>
            </a:outerShdw>
          </a:effectLst>
        </p:spPr>
        <p:style>
          <a:lnRef idx="2">
            <a:schemeClr val="accent1">
              <a:shade val="50000"/>
            </a:schemeClr>
          </a:lnRef>
          <a:fillRef idx="1">
            <a:schemeClr val="accent1"/>
          </a:fillRef>
          <a:effectRef idx="0">
            <a:schemeClr val="accent1"/>
          </a:effectRef>
          <a:fontRef idx="minor">
            <a:schemeClr val="lt1"/>
          </a:fontRef>
        </p:style>
      </p:pic>
      <p:sp>
        <p:nvSpPr>
          <p:cNvPr id="8" name="Прямоугольник 7"/>
          <p:cNvSpPr/>
          <p:nvPr/>
        </p:nvSpPr>
        <p:spPr>
          <a:xfrm>
            <a:off x="0" y="214290"/>
            <a:ext cx="9144000" cy="393249"/>
          </a:xfrm>
          <a:prstGeom prst="rect">
            <a:avLst/>
          </a:prstGeom>
        </p:spPr>
        <p:txBody>
          <a:bodyPr wrap="square">
            <a:spAutoFit/>
          </a:bodyPr>
          <a:lstStyle/>
          <a:p>
            <a:pPr algn="ctr">
              <a:lnSpc>
                <a:spcPct val="80000"/>
              </a:lnSpc>
              <a:spcBef>
                <a:spcPct val="20000"/>
              </a:spcBef>
            </a:pPr>
            <a:r>
              <a:rPr lang="ru-RU" sz="2400" b="1" dirty="0" smtClean="0">
                <a:ln>
                  <a:solidFill>
                    <a:sysClr val="windowText" lastClr="000000"/>
                  </a:solidFill>
                </a:ln>
                <a:latin typeface="+mj-lt"/>
              </a:rPr>
              <a:t>Варианты скорострельных орудий </a:t>
            </a:r>
            <a:endParaRPr lang="ru-RU" sz="2400" b="1" dirty="0">
              <a:ln>
                <a:solidFill>
                  <a:sysClr val="windowText" lastClr="000000"/>
                </a:solidFill>
              </a:ln>
              <a:latin typeface="+mj-lt"/>
            </a:endParaRPr>
          </a:p>
        </p:txBody>
      </p:sp>
    </p:spTree>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GE131_350A.jpg"/>
          <p:cNvPicPr>
            <a:picLocks noGrp="1" noChangeAspect="1"/>
          </p:cNvPicPr>
          <p:nvPr>
            <p:ph idx="1"/>
          </p:nvPr>
        </p:nvPicPr>
        <p:blipFill>
          <a:blip r:embed="rId2" cstate="print"/>
          <a:stretch>
            <a:fillRect/>
          </a:stretch>
        </p:blipFill>
        <p:spPr>
          <a:xfrm>
            <a:off x="0" y="0"/>
            <a:ext cx="9144000" cy="6858000"/>
          </a:xfrm>
        </p:spPr>
      </p:pic>
      <p:sp>
        <p:nvSpPr>
          <p:cNvPr id="2" name="Заголовок 1"/>
          <p:cNvSpPr>
            <a:spLocks noGrp="1"/>
          </p:cNvSpPr>
          <p:nvPr>
            <p:ph type="title"/>
          </p:nvPr>
        </p:nvSpPr>
        <p:spPr>
          <a:xfrm>
            <a:off x="3571868" y="274638"/>
            <a:ext cx="5114932" cy="6154758"/>
          </a:xfrm>
        </p:spPr>
        <p:txBody>
          <a:bodyPr>
            <a:normAutofit/>
          </a:bodyPr>
          <a:lstStyle/>
          <a:p>
            <a:pPr algn="l"/>
            <a:r>
              <a:rPr lang="en-US" sz="2800" b="1" i="1" dirty="0" smtClean="0">
                <a:solidFill>
                  <a:schemeClr val="accent6">
                    <a:lumMod val="50000"/>
                  </a:schemeClr>
                </a:solidFill>
                <a:latin typeface="Times New Roman" pitchFamily="18" charset="0"/>
                <a:cs typeface="Times New Roman" pitchFamily="18" charset="0"/>
              </a:rPr>
              <a:t/>
            </a:r>
            <a:br>
              <a:rPr lang="en-US" sz="2800" b="1" i="1" dirty="0" smtClean="0">
                <a:solidFill>
                  <a:schemeClr val="accent6">
                    <a:lumMod val="50000"/>
                  </a:schemeClr>
                </a:solidFill>
                <a:latin typeface="Times New Roman" pitchFamily="18" charset="0"/>
                <a:cs typeface="Times New Roman" pitchFamily="18" charset="0"/>
              </a:rPr>
            </a:br>
            <a:endParaRPr lang="ru-RU" sz="2800" b="1" i="1" dirty="0">
              <a:solidFill>
                <a:schemeClr val="accent6">
                  <a:lumMod val="50000"/>
                </a:schemeClr>
              </a:solidFill>
              <a:latin typeface="Times New Roman" pitchFamily="18" charset="0"/>
              <a:cs typeface="Times New Roman" pitchFamily="18" charset="0"/>
            </a:endParaRPr>
          </a:p>
        </p:txBody>
      </p:sp>
      <p:pic>
        <p:nvPicPr>
          <p:cNvPr id="15362" name="Picture 2"/>
          <p:cNvPicPr>
            <a:picLocks noChangeAspect="1" noChangeArrowheads="1"/>
          </p:cNvPicPr>
          <p:nvPr/>
        </p:nvPicPr>
        <p:blipFill>
          <a:blip r:embed="rId3" cstate="print">
            <a:lum contrast="20000"/>
          </a:blip>
          <a:srcRect/>
          <a:stretch>
            <a:fillRect/>
          </a:stretch>
        </p:blipFill>
        <p:spPr bwMode="auto">
          <a:xfrm>
            <a:off x="1331640" y="927058"/>
            <a:ext cx="6880278" cy="5598285"/>
          </a:xfrm>
          <a:prstGeom prst="rect">
            <a:avLst/>
          </a:prstGeom>
          <a:noFill/>
          <a:ln w="9525">
            <a:noFill/>
            <a:miter lim="800000"/>
            <a:headEnd/>
            <a:tailEnd/>
          </a:ln>
        </p:spPr>
      </p:pic>
      <p:sp>
        <p:nvSpPr>
          <p:cNvPr id="5" name="TextBox 4"/>
          <p:cNvSpPr txBox="1"/>
          <p:nvPr/>
        </p:nvSpPr>
        <p:spPr>
          <a:xfrm>
            <a:off x="3275856" y="260648"/>
            <a:ext cx="2600264" cy="393249"/>
          </a:xfrm>
          <a:prstGeom prst="rect">
            <a:avLst/>
          </a:prstGeom>
          <a:noFill/>
        </p:spPr>
        <p:txBody>
          <a:bodyPr wrap="square" rtlCol="0">
            <a:spAutoFit/>
          </a:bodyPr>
          <a:lstStyle/>
          <a:p>
            <a:pPr algn="ctr">
              <a:lnSpc>
                <a:spcPct val="80000"/>
              </a:lnSpc>
              <a:spcBef>
                <a:spcPct val="20000"/>
              </a:spcBef>
            </a:pPr>
            <a:r>
              <a:rPr lang="ru-RU" sz="2400" b="1" dirty="0" smtClean="0">
                <a:ln>
                  <a:solidFill>
                    <a:sysClr val="windowText" lastClr="000000"/>
                  </a:solidFill>
                </a:ln>
                <a:latin typeface="+mj-lt"/>
              </a:rPr>
              <a:t>Танк Леонардо</a:t>
            </a:r>
            <a:endParaRPr lang="ru-RU" sz="2400" b="1" dirty="0">
              <a:ln>
                <a:solidFill>
                  <a:sysClr val="windowText" lastClr="000000"/>
                </a:solidFill>
              </a:ln>
              <a:latin typeface="+mj-lt"/>
            </a:endParaRPr>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Содержимое 3" descr="GE131_350A.jpg"/>
          <p:cNvPicPr>
            <a:picLocks noChangeAspect="1"/>
          </p:cNvPicPr>
          <p:nvPr/>
        </p:nvPicPr>
        <p:blipFill>
          <a:blip r:embed="rId2" cstate="print"/>
          <a:stretch>
            <a:fillRect/>
          </a:stretch>
        </p:blipFill>
        <p:spPr>
          <a:xfrm>
            <a:off x="0" y="0"/>
            <a:ext cx="9144000" cy="6858000"/>
          </a:xfrm>
          <a:prstGeom prst="rect">
            <a:avLst/>
          </a:prstGeom>
        </p:spPr>
      </p:pic>
      <p:pic>
        <p:nvPicPr>
          <p:cNvPr id="3" name="Picture 3" descr="C:\Documents and Settings\sorokina_an\Рабочий стол\скан для Лисавцовой Н.и\12 - 0024.jpg"/>
          <p:cNvPicPr>
            <a:picLocks noChangeAspect="1" noChangeArrowheads="1"/>
          </p:cNvPicPr>
          <p:nvPr/>
        </p:nvPicPr>
        <p:blipFill>
          <a:blip r:embed="rId3" cstate="print">
            <a:lum bright="-10000" contrast="30000"/>
          </a:blip>
          <a:srcRect l="2858" r="19018" b="21179"/>
          <a:stretch>
            <a:fillRect/>
          </a:stretch>
        </p:blipFill>
        <p:spPr bwMode="auto">
          <a:xfrm>
            <a:off x="5286380" y="764704"/>
            <a:ext cx="3682416" cy="5256584"/>
          </a:xfrm>
          <a:prstGeom prst="rect">
            <a:avLst/>
          </a:prstGeom>
          <a:ln>
            <a:noFill/>
          </a:ln>
          <a:effectLst>
            <a:outerShdw blurRad="292100" dist="139700" dir="2700000" algn="tl" rotWithShape="0">
              <a:srgbClr val="333333">
                <a:alpha val="65000"/>
              </a:srgbClr>
            </a:outerShdw>
          </a:effectLst>
        </p:spPr>
      </p:pic>
      <p:sp>
        <p:nvSpPr>
          <p:cNvPr id="4097" name="Rectangle 1"/>
          <p:cNvSpPr>
            <a:spLocks noChangeArrowheads="1"/>
          </p:cNvSpPr>
          <p:nvPr/>
        </p:nvSpPr>
        <p:spPr bwMode="auto">
          <a:xfrm>
            <a:off x="0" y="-240547"/>
            <a:ext cx="5580112" cy="17235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90500" algn="just" defTabSz="914400" rtl="0" eaLnBrk="1" fontAlgn="base" latinLnBrk="0" hangingPunct="1">
              <a:lnSpc>
                <a:spcPct val="100000"/>
              </a:lnSpc>
              <a:spcBef>
                <a:spcPct val="0"/>
              </a:spcBef>
              <a:spcAft>
                <a:spcPct val="0"/>
              </a:spcAft>
              <a:buClrTx/>
              <a:buSzTx/>
              <a:buFontTx/>
              <a:buNone/>
              <a:tabLst/>
            </a:pPr>
            <a:endParaRPr kumimoji="0" lang="ru-RU" sz="2000" b="1" i="0" u="none" strike="noStrike" cap="none" normalizeH="0" baseline="0" dirty="0" smtClean="0">
              <a:ln>
                <a:noFill/>
              </a:ln>
              <a:solidFill>
                <a:schemeClr val="tx1"/>
              </a:solidFill>
              <a:effectLst/>
              <a:latin typeface="+mj-lt"/>
            </a:endParaRPr>
          </a:p>
          <a:p>
            <a:pPr marL="0" marR="0" lvl="0" indent="190500" algn="just"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mj-lt"/>
                <a:ea typeface="Times New Roman" pitchFamily="18" charset="0"/>
                <a:cs typeface="Times New Roman" pitchFamily="18" charset="0"/>
              </a:rPr>
              <a:t>Щ03 Емоханова, Л. Г. </a:t>
            </a:r>
            <a:r>
              <a:rPr kumimoji="0" lang="ru-RU" sz="2000" b="1" i="0" u="none" strike="noStrike" cap="none" normalizeH="0" baseline="0" dirty="0" smtClean="0">
                <a:ln>
                  <a:noFill/>
                </a:ln>
                <a:solidFill>
                  <a:schemeClr val="tx1"/>
                </a:solidFill>
                <a:effectLst/>
                <a:latin typeface="+mj-lt"/>
                <a:ea typeface="Times New Roman" pitchFamily="18" charset="0"/>
              </a:rPr>
              <a:t>Мировая</a:t>
            </a:r>
            <a:r>
              <a:rPr kumimoji="0" lang="ru-RU" sz="2000" b="1" i="0" u="none" strike="noStrike" cap="none" normalizeH="0" dirty="0" smtClean="0">
                <a:ln>
                  <a:noFill/>
                </a:ln>
                <a:solidFill>
                  <a:schemeClr val="tx1"/>
                </a:solidFill>
                <a:effectLst/>
                <a:latin typeface="+mj-lt"/>
                <a:ea typeface="Times New Roman" pitchFamily="18" charset="0"/>
              </a:rPr>
              <a:t> </a:t>
            </a:r>
          </a:p>
          <a:p>
            <a:pPr marL="0" marR="0" lvl="0" indent="190500" algn="just"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dirty="0" smtClean="0">
                <a:ln>
                  <a:noFill/>
                </a:ln>
                <a:solidFill>
                  <a:schemeClr val="tx1"/>
                </a:solidFill>
                <a:effectLst/>
                <a:latin typeface="+mj-lt"/>
                <a:ea typeface="Times New Roman" pitchFamily="18" charset="0"/>
              </a:rPr>
              <a:t>Е60 </a:t>
            </a:r>
            <a:r>
              <a:rPr kumimoji="0" lang="ru-RU" sz="2000" b="1" i="0" u="none" strike="noStrike" cap="none" normalizeH="0" baseline="0" dirty="0" smtClean="0">
                <a:ln>
                  <a:noFill/>
                </a:ln>
                <a:solidFill>
                  <a:schemeClr val="tx1"/>
                </a:solidFill>
                <a:effectLst/>
                <a:latin typeface="+mj-lt"/>
                <a:ea typeface="Times New Roman" pitchFamily="18" charset="0"/>
              </a:rPr>
              <a:t>художественная культура/ Л.Г. Емоханова. - 3-е изд.,испр. - М. : Академия, 1999. - 448 с.</a:t>
            </a:r>
            <a:r>
              <a:rPr kumimoji="0" lang="ru-RU" sz="2000" b="1" i="0" u="none" strike="noStrike" cap="none" normalizeH="0" baseline="0" dirty="0" smtClean="0">
                <a:ln>
                  <a:noFill/>
                </a:ln>
                <a:solidFill>
                  <a:schemeClr val="tx1"/>
                </a:solidFill>
                <a:effectLst/>
                <a:latin typeface="+mj-lt"/>
              </a:rPr>
              <a:t> </a:t>
            </a:r>
          </a:p>
          <a:p>
            <a:pPr marL="0" marR="0" lvl="0" indent="190500" algn="l" defTabSz="914400" rtl="0" eaLnBrk="0" fontAlgn="base" latinLnBrk="0" hangingPunct="0">
              <a:lnSpc>
                <a:spcPct val="100000"/>
              </a:lnSpc>
              <a:spcBef>
                <a:spcPct val="0"/>
              </a:spcBef>
              <a:spcAft>
                <a:spcPct val="0"/>
              </a:spcAft>
              <a:buClrTx/>
              <a:buSzTx/>
              <a:buFontTx/>
              <a:buNone/>
              <a:tabLst/>
            </a:pPr>
            <a:endParaRPr lang="ru-RU" sz="800" dirty="0" smtClean="0">
              <a:latin typeface="Arial" pitchFamily="34" charset="0"/>
            </a:endParaRPr>
          </a:p>
          <a:p>
            <a:pPr marL="0" marR="0" lvl="0" indent="19050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p:txBody>
      </p:sp>
      <p:sp>
        <p:nvSpPr>
          <p:cNvPr id="5" name="Прямоугольник 4"/>
          <p:cNvSpPr/>
          <p:nvPr/>
        </p:nvSpPr>
        <p:spPr>
          <a:xfrm>
            <a:off x="142844" y="1196752"/>
            <a:ext cx="5143536" cy="5324535"/>
          </a:xfrm>
          <a:prstGeom prst="rect">
            <a:avLst/>
          </a:prstGeom>
        </p:spPr>
        <p:txBody>
          <a:bodyPr wrap="square">
            <a:spAutoFit/>
          </a:bodyPr>
          <a:lstStyle/>
          <a:p>
            <a:pPr algn="just"/>
            <a:r>
              <a:rPr lang="ru-RU" sz="2000" b="1" dirty="0" smtClean="0"/>
              <a:t>   Годы ученичества Леонардо (1466-1470) были периодом расцвета целой плеяды живописцев. Леонардо не мог не знать этих художников, они все были в кругу его зрения и общения. Был старше его, Сандро Боттичелли — на пять, Доменико Гирландайо — на три, Лоренцо ди Креди был моложе его на семь лет, а Пьеро ди Козимо — на десять. Леонардо их знал, был с ними близок, делился с ними мыслями об искусстве, выслушивал их мнения. Все они творчески росли вместе, в непрерывном общении, и учились друг у друга. Это было одним элементом художественного воспитания Леонардо помимо прямых указаний, которые он непрерывно получал от Верроккио. </a:t>
            </a:r>
            <a:endParaRPr lang="ru-RU" sz="2000" b="1" dirty="0"/>
          </a:p>
        </p:txBody>
      </p:sp>
    </p:spTree>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sp>
        <p:nvSpPr>
          <p:cNvPr id="3" name="Заголовок 2"/>
          <p:cNvSpPr>
            <a:spLocks noGrp="1"/>
          </p:cNvSpPr>
          <p:nvPr>
            <p:ph type="title"/>
          </p:nvPr>
        </p:nvSpPr>
        <p:spPr>
          <a:xfrm>
            <a:off x="500034" y="214290"/>
            <a:ext cx="8229600" cy="857256"/>
          </a:xfrm>
        </p:spPr>
        <p:txBody>
          <a:bodyPr>
            <a:normAutofit/>
          </a:bodyPr>
          <a:lstStyle/>
          <a:p>
            <a:pPr>
              <a:lnSpc>
                <a:spcPct val="80000"/>
              </a:lnSpc>
              <a:spcBef>
                <a:spcPct val="20000"/>
              </a:spcBef>
            </a:pPr>
            <a:r>
              <a:rPr lang="ru-RU" sz="2400" b="1" dirty="0" smtClean="0">
                <a:ln>
                  <a:solidFill>
                    <a:sysClr val="windowText" lastClr="000000"/>
                  </a:solidFill>
                </a:ln>
                <a:ea typeface="+mn-ea"/>
                <a:cs typeface="+mn-cs"/>
              </a:rPr>
              <a:t>Гигантский арбалет</a:t>
            </a:r>
            <a:endParaRPr lang="ru-RU" sz="2400" b="1" dirty="0">
              <a:ln>
                <a:solidFill>
                  <a:sysClr val="windowText" lastClr="000000"/>
                </a:solidFill>
              </a:ln>
              <a:ea typeface="+mn-ea"/>
              <a:cs typeface="+mn-cs"/>
            </a:endParaRPr>
          </a:p>
        </p:txBody>
      </p:sp>
      <p:pic>
        <p:nvPicPr>
          <p:cNvPr id="6" name="Содержимое 5" descr="Гиганский арбалет">
            <a:hlinkClick r:id="rId3" tgtFrame="_blank" tooltip="&quot;Гиганский арбалет&quot;"/>
          </p:cNvPr>
          <p:cNvPicPr>
            <a:picLocks noGrp="1"/>
          </p:cNvPicPr>
          <p:nvPr>
            <p:ph sz="half" idx="1"/>
          </p:nvPr>
        </p:nvPicPr>
        <p:blipFill>
          <a:blip r:embed="rId4" cstate="print">
            <a:extLst>
              <a:ext uri="{28A0092B-C50C-407E-A947-70E740481C1C}">
                <a14:useLocalDpi xmlns="" xmlns:a14="http://schemas.microsoft.com/office/drawing/2010/main" val="0"/>
              </a:ext>
            </a:extLst>
          </a:blip>
          <a:srcRect/>
          <a:stretch>
            <a:fillRect/>
          </a:stretch>
        </p:blipFill>
        <p:spPr bwMode="auto">
          <a:xfrm>
            <a:off x="4932040" y="1124744"/>
            <a:ext cx="3960440" cy="4968552"/>
          </a:xfrm>
          <a:prstGeom prst="rect">
            <a:avLst/>
          </a:prstGeom>
          <a:ln>
            <a:noFill/>
          </a:ln>
          <a:effectLst>
            <a:outerShdw blurRad="292100" dist="139700" dir="2700000" algn="tl" rotWithShape="0">
              <a:srgbClr val="333333">
                <a:alpha val="65000"/>
              </a:srgbClr>
            </a:outerShdw>
          </a:effectLst>
        </p:spPr>
        <p:style>
          <a:lnRef idx="3">
            <a:schemeClr val="lt1"/>
          </a:lnRef>
          <a:fillRef idx="1">
            <a:schemeClr val="accent1"/>
          </a:fillRef>
          <a:effectRef idx="1">
            <a:schemeClr val="accent1"/>
          </a:effectRef>
          <a:fontRef idx="minor">
            <a:schemeClr val="lt1"/>
          </a:fontRef>
        </p:style>
      </p:pic>
      <p:sp>
        <p:nvSpPr>
          <p:cNvPr id="8" name="Прямоугольник 7"/>
          <p:cNvSpPr/>
          <p:nvPr/>
        </p:nvSpPr>
        <p:spPr>
          <a:xfrm>
            <a:off x="0" y="980728"/>
            <a:ext cx="4823520" cy="5324535"/>
          </a:xfrm>
          <a:prstGeom prst="rect">
            <a:avLst/>
          </a:prstGeom>
        </p:spPr>
        <p:txBody>
          <a:bodyPr wrap="square">
            <a:spAutoFit/>
          </a:bodyPr>
          <a:lstStyle/>
          <a:p>
            <a:pPr algn="just"/>
            <a:r>
              <a:rPr lang="ru-RU" sz="2000" b="1" dirty="0" smtClean="0">
                <a:latin typeface="Times New Roman" pitchFamily="18" charset="0"/>
                <a:cs typeface="Times New Roman" pitchFamily="18" charset="0"/>
              </a:rPr>
              <a:t>   </a:t>
            </a:r>
            <a:r>
              <a:rPr lang="ru-RU" sz="2000" b="1" dirty="0" smtClean="0">
                <a:ln>
                  <a:solidFill>
                    <a:sysClr val="windowText" lastClr="000000"/>
                  </a:solidFill>
                </a:ln>
                <a:ea typeface="+mj-ea"/>
                <a:cs typeface="+mj-cs"/>
              </a:rPr>
              <a:t>Катапульта предназначалась для метания камней. Из описания Леонардо видно, что раствор плеча арбалета, т.е. его длина до места крепления тетивы составляет 42 длины рукояти, в раскрытом виде длина арбалета - 42 длины плеча (грубо 24 м). Он должен был устанавливаться на "тележку" шириной в 2 и длиной в 40 длин рукояти. Колеса тележки крепились под углом для придания ей устойчивости при стрельбе. Стрела для этого арбалета изготовлялась из плоских секций с тем, чтобы увеличить ее прочность и гибкость. Тетива натягивалась с помощью специального крепления. Слева изображен спусковой механизм.</a:t>
            </a:r>
            <a:endParaRPr lang="ru-RU" sz="2000" b="1" dirty="0">
              <a:ln>
                <a:solidFill>
                  <a:sysClr val="windowText" lastClr="000000"/>
                </a:solidFill>
              </a:ln>
              <a:ea typeface="+mj-ea"/>
              <a:cs typeface="+mj-cs"/>
            </a:endParaRPr>
          </a:p>
        </p:txBody>
      </p:sp>
    </p:spTree>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GE131_350A.jpg"/>
          <p:cNvPicPr>
            <a:picLocks noChangeAspect="1"/>
          </p:cNvPicPr>
          <p:nvPr/>
        </p:nvPicPr>
        <p:blipFill>
          <a:blip r:embed="rId2" cstate="print"/>
          <a:srcRect l="42655" t="23533" r="7797" b="27049"/>
          <a:stretch>
            <a:fillRect/>
          </a:stretch>
        </p:blipFill>
        <p:spPr>
          <a:xfrm flipV="1">
            <a:off x="0" y="0"/>
            <a:ext cx="9143999" cy="6858000"/>
          </a:xfrm>
          <a:prstGeom prst="rect">
            <a:avLst/>
          </a:prstGeom>
        </p:spPr>
      </p:pic>
      <p:sp>
        <p:nvSpPr>
          <p:cNvPr id="2" name="Заголовок 1"/>
          <p:cNvSpPr>
            <a:spLocks noGrp="1"/>
          </p:cNvSpPr>
          <p:nvPr>
            <p:ph type="title"/>
          </p:nvPr>
        </p:nvSpPr>
        <p:spPr>
          <a:xfrm>
            <a:off x="428596" y="273050"/>
            <a:ext cx="8258204" cy="655620"/>
          </a:xfrm>
        </p:spPr>
        <p:txBody>
          <a:bodyPr>
            <a:normAutofit/>
          </a:bodyPr>
          <a:lstStyle/>
          <a:p>
            <a:pPr>
              <a:lnSpc>
                <a:spcPct val="80000"/>
              </a:lnSpc>
              <a:spcBef>
                <a:spcPct val="20000"/>
              </a:spcBef>
            </a:pPr>
            <a:r>
              <a:rPr lang="ru-RU" sz="2400" b="1" dirty="0" smtClean="0">
                <a:ln>
                  <a:solidFill>
                    <a:sysClr val="windowText" lastClr="000000"/>
                  </a:solidFill>
                </a:ln>
                <a:ea typeface="+mn-ea"/>
                <a:cs typeface="+mn-cs"/>
              </a:rPr>
              <a:t>Пушки с подъемной дугой</a:t>
            </a:r>
            <a:endParaRPr lang="ru-RU" sz="2400" b="1" dirty="0">
              <a:ln>
                <a:solidFill>
                  <a:sysClr val="windowText" lastClr="000000"/>
                </a:solidFill>
              </a:ln>
              <a:ea typeface="+mn-ea"/>
              <a:cs typeface="+mn-cs"/>
            </a:endParaRPr>
          </a:p>
        </p:txBody>
      </p:sp>
      <p:pic>
        <p:nvPicPr>
          <p:cNvPr id="7" name="Содержимое 6" descr="Пушки с подъемной дугой">
            <a:hlinkClick r:id="rId3" tgtFrame="_blank" tooltip="&quot;Пушки с подъемной дугой&quot;"/>
          </p:cNvPr>
          <p:cNvPicPr>
            <a:picLocks noGrp="1"/>
          </p:cNvPicPr>
          <p:nvPr>
            <p:ph sz="quarter" idx="2"/>
          </p:nvPr>
        </p:nvPicPr>
        <p:blipFill>
          <a:blip r:embed="rId4" cstate="print">
            <a:extLst>
              <a:ext uri="{28A0092B-C50C-407E-A947-70E740481C1C}">
                <a14:useLocalDpi xmlns="" xmlns:a14="http://schemas.microsoft.com/office/drawing/2010/main" val="0"/>
              </a:ext>
            </a:extLst>
          </a:blip>
          <a:srcRect/>
          <a:stretch>
            <a:fillRect/>
          </a:stretch>
        </p:blipFill>
        <p:spPr bwMode="auto">
          <a:xfrm>
            <a:off x="928662" y="1214422"/>
            <a:ext cx="3178964" cy="3775882"/>
          </a:xfrm>
          <a:prstGeom prst="rect">
            <a:avLst/>
          </a:prstGeom>
          <a:ln>
            <a:noFill/>
          </a:ln>
          <a:effectLst>
            <a:outerShdw blurRad="292100" dist="139700" dir="2700000" algn="tl" rotWithShape="0">
              <a:srgbClr val="333333">
                <a:alpha val="65000"/>
              </a:srgbClr>
            </a:outerShdw>
          </a:effectLst>
        </p:spPr>
        <p:style>
          <a:lnRef idx="2">
            <a:schemeClr val="accent1"/>
          </a:lnRef>
          <a:fillRef idx="1">
            <a:schemeClr val="lt1"/>
          </a:fillRef>
          <a:effectRef idx="0">
            <a:schemeClr val="accent1"/>
          </a:effectRef>
          <a:fontRef idx="minor">
            <a:schemeClr val="dk1"/>
          </a:fontRef>
        </p:style>
      </p:pic>
      <p:pic>
        <p:nvPicPr>
          <p:cNvPr id="8" name="Содержимое 7" descr="Пушки">
            <a:hlinkClick r:id="rId5" tgtFrame="_blank" tooltip="Пушки"/>
          </p:cNvPr>
          <p:cNvPicPr>
            <a:picLocks noGrp="1"/>
          </p:cNvPicPr>
          <p:nvPr>
            <p:ph sz="quarter" idx="4"/>
          </p:nvPr>
        </p:nvPicPr>
        <p:blipFill>
          <a:blip r:embed="rId6" cstate="print">
            <a:extLst>
              <a:ext uri="{28A0092B-C50C-407E-A947-70E740481C1C}">
                <a14:useLocalDpi xmlns="" xmlns:a14="http://schemas.microsoft.com/office/drawing/2010/main" val="0"/>
              </a:ext>
            </a:extLst>
          </a:blip>
          <a:srcRect/>
          <a:stretch>
            <a:fillRect/>
          </a:stretch>
        </p:blipFill>
        <p:spPr bwMode="auto">
          <a:xfrm>
            <a:off x="5000628" y="1214422"/>
            <a:ext cx="3203572" cy="3775882"/>
          </a:xfrm>
          <a:prstGeom prst="rect">
            <a:avLst/>
          </a:prstGeom>
          <a:ln>
            <a:noFill/>
          </a:ln>
          <a:effectLst>
            <a:outerShdw blurRad="292100" dist="139700" dir="2700000" algn="tl" rotWithShape="0">
              <a:srgbClr val="333333">
                <a:alpha val="65000"/>
              </a:srgbClr>
            </a:outerShdw>
          </a:effectLst>
        </p:spPr>
        <p:style>
          <a:lnRef idx="2">
            <a:schemeClr val="accent1"/>
          </a:lnRef>
          <a:fillRef idx="1">
            <a:schemeClr val="lt1"/>
          </a:fillRef>
          <a:effectRef idx="0">
            <a:schemeClr val="accent1"/>
          </a:effectRef>
          <a:fontRef idx="minor">
            <a:schemeClr val="dk1"/>
          </a:fontRef>
        </p:style>
      </p:pic>
      <p:sp>
        <p:nvSpPr>
          <p:cNvPr id="10" name="Прямоугольник 9"/>
          <p:cNvSpPr/>
          <p:nvPr/>
        </p:nvSpPr>
        <p:spPr>
          <a:xfrm>
            <a:off x="539552" y="4941168"/>
            <a:ext cx="7992888" cy="1631216"/>
          </a:xfrm>
          <a:prstGeom prst="rect">
            <a:avLst/>
          </a:prstGeom>
        </p:spPr>
        <p:txBody>
          <a:bodyPr wrap="square">
            <a:spAutoFit/>
          </a:bodyPr>
          <a:lstStyle/>
          <a:p>
            <a:pPr algn="ctr"/>
            <a:endParaRPr lang="ru-RU" sz="2000" b="1" dirty="0" smtClean="0">
              <a:ln>
                <a:solidFill>
                  <a:sysClr val="windowText" lastClr="000000"/>
                </a:solidFill>
              </a:ln>
              <a:solidFill>
                <a:srgbClr val="663300"/>
              </a:solidFill>
              <a:latin typeface="GothicRus Condenced" pitchFamily="18" charset="0"/>
              <a:ea typeface="+mj-ea"/>
              <a:cs typeface="+mj-cs"/>
            </a:endParaRPr>
          </a:p>
          <a:p>
            <a:pPr algn="just"/>
            <a:r>
              <a:rPr lang="ru-RU" sz="2000" b="1" dirty="0" smtClean="0">
                <a:ln>
                  <a:solidFill>
                    <a:sysClr val="windowText" lastClr="000000"/>
                  </a:solidFill>
                </a:ln>
                <a:ea typeface="+mj-ea"/>
                <a:cs typeface="+mj-cs"/>
              </a:rPr>
              <a:t>    Леонардо отдает предпочтение легкому оружию с регулируемой (при помощи подъёмной дуги) траекторией полета снаряда. Пушки заряжались с тыльной стороны, что устраняло проблемы их загрузки через жерло.</a:t>
            </a:r>
          </a:p>
        </p:txBody>
      </p:sp>
    </p:spTree>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sp>
        <p:nvSpPr>
          <p:cNvPr id="4" name="Заголовок 3"/>
          <p:cNvSpPr>
            <a:spLocks noGrp="1"/>
          </p:cNvSpPr>
          <p:nvPr>
            <p:ph type="title"/>
          </p:nvPr>
        </p:nvSpPr>
        <p:spPr/>
        <p:txBody>
          <a:bodyPr>
            <a:normAutofit/>
          </a:bodyPr>
          <a:lstStyle/>
          <a:p>
            <a:pPr>
              <a:lnSpc>
                <a:spcPct val="80000"/>
              </a:lnSpc>
              <a:spcBef>
                <a:spcPct val="20000"/>
              </a:spcBef>
            </a:pPr>
            <a:r>
              <a:rPr lang="ru-RU" sz="2400" b="1" dirty="0" smtClean="0">
                <a:ln>
                  <a:solidFill>
                    <a:sysClr val="windowText" lastClr="000000"/>
                  </a:solidFill>
                </a:ln>
                <a:ea typeface="+mn-ea"/>
                <a:cs typeface="+mn-cs"/>
              </a:rPr>
              <a:t>Разрывные пушечные ядра</a:t>
            </a:r>
            <a:br>
              <a:rPr lang="ru-RU" sz="2400" b="1" dirty="0" smtClean="0">
                <a:ln>
                  <a:solidFill>
                    <a:sysClr val="windowText" lastClr="000000"/>
                  </a:solidFill>
                </a:ln>
                <a:ea typeface="+mn-ea"/>
                <a:cs typeface="+mn-cs"/>
              </a:rPr>
            </a:br>
            <a:endParaRPr lang="ru-RU" sz="2400" b="1" dirty="0">
              <a:ln>
                <a:solidFill>
                  <a:sysClr val="windowText" lastClr="000000"/>
                </a:solidFill>
              </a:ln>
              <a:ea typeface="+mn-ea"/>
              <a:cs typeface="+mn-cs"/>
            </a:endParaRPr>
          </a:p>
        </p:txBody>
      </p:sp>
      <p:pic>
        <p:nvPicPr>
          <p:cNvPr id="5" name="Содержимое 4" descr="Разрывные пушечные ядра">
            <a:hlinkClick r:id="rId3" tgtFrame="_blank" tooltip="&quot;Разрывные пушечные ядра&quot;"/>
          </p:cNvPr>
          <p:cNvPicPr>
            <a:picLocks noGrp="1"/>
          </p:cNvPicPr>
          <p:nvPr>
            <p:ph sz="half" idx="1"/>
          </p:nvPr>
        </p:nvPicPr>
        <p:blipFill>
          <a:blip r:embed="rId4" cstate="print">
            <a:extLst>
              <a:ext uri="{28A0092B-C50C-407E-A947-70E740481C1C}">
                <a14:useLocalDpi xmlns="" xmlns:a14="http://schemas.microsoft.com/office/drawing/2010/main" val="0"/>
              </a:ext>
            </a:extLst>
          </a:blip>
          <a:srcRect/>
          <a:stretch>
            <a:fillRect/>
          </a:stretch>
        </p:blipFill>
        <p:spPr bwMode="auto">
          <a:xfrm>
            <a:off x="1115616" y="1077816"/>
            <a:ext cx="6768752" cy="3143272"/>
          </a:xfrm>
          <a:prstGeom prst="rect">
            <a:avLst/>
          </a:prstGeom>
          <a:ln>
            <a:noFill/>
          </a:ln>
          <a:effectLst>
            <a:outerShdw blurRad="292100" dist="139700" dir="2700000" algn="tl" rotWithShape="0">
              <a:srgbClr val="333333">
                <a:alpha val="65000"/>
              </a:srgbClr>
            </a:outerShdw>
          </a:effectLst>
        </p:spPr>
        <p:style>
          <a:lnRef idx="2">
            <a:schemeClr val="accent1"/>
          </a:lnRef>
          <a:fillRef idx="1">
            <a:schemeClr val="lt1"/>
          </a:fillRef>
          <a:effectRef idx="0">
            <a:schemeClr val="accent1"/>
          </a:effectRef>
          <a:fontRef idx="minor">
            <a:schemeClr val="dk1"/>
          </a:fontRef>
        </p:style>
      </p:pic>
      <p:sp>
        <p:nvSpPr>
          <p:cNvPr id="7" name="Прямоугольник 6"/>
          <p:cNvSpPr/>
          <p:nvPr/>
        </p:nvSpPr>
        <p:spPr>
          <a:xfrm>
            <a:off x="395536" y="4293096"/>
            <a:ext cx="8352928" cy="2246769"/>
          </a:xfrm>
          <a:prstGeom prst="rect">
            <a:avLst/>
          </a:prstGeom>
        </p:spPr>
        <p:txBody>
          <a:bodyPr wrap="square">
            <a:spAutoFit/>
          </a:bodyPr>
          <a:lstStyle/>
          <a:p>
            <a:pPr algn="just"/>
            <a:r>
              <a:rPr lang="ru-RU" sz="2000" b="1" dirty="0" smtClean="0">
                <a:ln>
                  <a:solidFill>
                    <a:sysClr val="windowText" lastClr="000000"/>
                  </a:solidFill>
                </a:ln>
                <a:ea typeface="+mj-ea"/>
                <a:cs typeface="+mj-cs"/>
              </a:rPr>
              <a:t>Против движущихся целей (например, наступающие войска) Леонардо хотел применять разрывные пушечные ядра, которыми стреляет большая мортира. Они разрываются на множество смертоносных кусков при ударе: "Это самая смертоносная машина из всех существующих. При падении ядра его центр поджигает другие ядра, и центральное ядро взрывается и разрывает остальные, которые вспыхивают так быстро, что не успеешь произнести "Святая Мария!"</a:t>
            </a:r>
            <a:endParaRPr lang="ru-RU" sz="2000" b="1" dirty="0">
              <a:ln>
                <a:solidFill>
                  <a:sysClr val="windowText" lastClr="000000"/>
                </a:solidFill>
              </a:ln>
              <a:ea typeface="+mj-ea"/>
              <a:cs typeface="+mj-cs"/>
            </a:endParaRPr>
          </a:p>
        </p:txBody>
      </p:sp>
    </p:spTree>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GE131_350A.jpg"/>
          <p:cNvPicPr>
            <a:picLocks noChangeAspect="1"/>
          </p:cNvPicPr>
          <p:nvPr/>
        </p:nvPicPr>
        <p:blipFill>
          <a:blip r:embed="rId2" cstate="print">
            <a:lum bright="-17000" contrast="40000"/>
          </a:blip>
          <a:srcRect l="42655" t="23533" r="7797" b="27049"/>
          <a:stretch>
            <a:fillRect/>
          </a:stretch>
        </p:blipFill>
        <p:spPr>
          <a:xfrm flipV="1">
            <a:off x="1" y="0"/>
            <a:ext cx="9143999" cy="6858000"/>
          </a:xfrm>
          <a:prstGeom prst="rect">
            <a:avLst/>
          </a:prstGeom>
        </p:spPr>
      </p:pic>
      <p:sp>
        <p:nvSpPr>
          <p:cNvPr id="4" name="Заголовок 3"/>
          <p:cNvSpPr>
            <a:spLocks noGrp="1"/>
          </p:cNvSpPr>
          <p:nvPr>
            <p:ph type="title"/>
          </p:nvPr>
        </p:nvSpPr>
        <p:spPr>
          <a:xfrm>
            <a:off x="457200" y="274638"/>
            <a:ext cx="8229600" cy="868346"/>
          </a:xfrm>
        </p:spPr>
        <p:txBody>
          <a:bodyPr>
            <a:normAutofit/>
          </a:bodyPr>
          <a:lstStyle/>
          <a:p>
            <a:pPr>
              <a:lnSpc>
                <a:spcPct val="80000"/>
              </a:lnSpc>
              <a:spcBef>
                <a:spcPct val="20000"/>
              </a:spcBef>
            </a:pPr>
            <a:r>
              <a:rPr lang="ru-RU" sz="2400" b="1" dirty="0" smtClean="0">
                <a:ln>
                  <a:solidFill>
                    <a:sysClr val="windowText" lastClr="000000"/>
                  </a:solidFill>
                </a:ln>
                <a:ea typeface="+mn-ea"/>
                <a:cs typeface="+mn-cs"/>
              </a:rPr>
              <a:t>Катапульта с лебёдкой</a:t>
            </a:r>
            <a:endParaRPr lang="ru-RU" sz="2400" b="1" dirty="0">
              <a:ln>
                <a:solidFill>
                  <a:sysClr val="windowText" lastClr="000000"/>
                </a:solidFill>
              </a:ln>
              <a:ea typeface="+mn-ea"/>
              <a:cs typeface="+mn-cs"/>
            </a:endParaRPr>
          </a:p>
        </p:txBody>
      </p:sp>
      <p:pic>
        <p:nvPicPr>
          <p:cNvPr id="5" name="Содержимое 4" descr="Катапульта с лебёдкой">
            <a:hlinkClick r:id="rId3" tgtFrame="_blank" tooltip="&quot;Катапульта с лебёдкой&quot;"/>
          </p:cNvPr>
          <p:cNvPicPr>
            <a:picLocks noGrp="1"/>
          </p:cNvPicPr>
          <p:nvPr>
            <p:ph sz="half" idx="2"/>
          </p:nvPr>
        </p:nvPicPr>
        <p:blipFill>
          <a:blip r:embed="rId4" cstate="print">
            <a:lum contrast="40000"/>
            <a:extLst>
              <a:ext uri="{28A0092B-C50C-407E-A947-70E740481C1C}">
                <a14:useLocalDpi xmlns="" xmlns:a14="http://schemas.microsoft.com/office/drawing/2010/main" val="0"/>
              </a:ext>
            </a:extLst>
          </a:blip>
          <a:srcRect/>
          <a:stretch>
            <a:fillRect/>
          </a:stretch>
        </p:blipFill>
        <p:spPr bwMode="auto">
          <a:xfrm>
            <a:off x="4716016" y="1196752"/>
            <a:ext cx="4141694" cy="4608512"/>
          </a:xfrm>
          <a:prstGeom prst="rect">
            <a:avLst/>
          </a:prstGeom>
          <a:ln>
            <a:noFill/>
          </a:ln>
          <a:effectLst>
            <a:outerShdw blurRad="292100" dist="139700" dir="2700000" algn="tl" rotWithShape="0">
              <a:srgbClr val="333333">
                <a:alpha val="65000"/>
              </a:srgbClr>
            </a:outerShdw>
          </a:effectLst>
        </p:spPr>
        <p:style>
          <a:lnRef idx="2">
            <a:schemeClr val="accent1">
              <a:shade val="50000"/>
            </a:schemeClr>
          </a:lnRef>
          <a:fillRef idx="1">
            <a:schemeClr val="accent1"/>
          </a:fillRef>
          <a:effectRef idx="0">
            <a:schemeClr val="accent1"/>
          </a:effectRef>
          <a:fontRef idx="minor">
            <a:schemeClr val="lt1"/>
          </a:fontRef>
        </p:style>
      </p:pic>
      <p:sp>
        <p:nvSpPr>
          <p:cNvPr id="7" name="Прямоугольник 6"/>
          <p:cNvSpPr/>
          <p:nvPr/>
        </p:nvSpPr>
        <p:spPr>
          <a:xfrm>
            <a:off x="107504" y="1412776"/>
            <a:ext cx="4392488" cy="4708981"/>
          </a:xfrm>
          <a:prstGeom prst="rect">
            <a:avLst/>
          </a:prstGeom>
        </p:spPr>
        <p:txBody>
          <a:bodyPr wrap="square">
            <a:spAutoFit/>
          </a:bodyPr>
          <a:lstStyle/>
          <a:p>
            <a:pPr algn="just"/>
            <a:r>
              <a:rPr lang="ru-RU" b="1" dirty="0" smtClean="0">
                <a:ln>
                  <a:solidFill>
                    <a:sysClr val="windowText" lastClr="000000"/>
                  </a:solidFill>
                </a:ln>
                <a:solidFill>
                  <a:srgbClr val="663300"/>
                </a:solidFill>
                <a:latin typeface="GothicRus Condenced" pitchFamily="18" charset="0"/>
              </a:rPr>
              <a:t>      </a:t>
            </a:r>
            <a:r>
              <a:rPr lang="ru-RU" sz="2000" b="1" dirty="0" smtClean="0">
                <a:ln>
                  <a:solidFill>
                    <a:sysClr val="windowText" lastClr="000000"/>
                  </a:solidFill>
                </a:ln>
              </a:rPr>
              <a:t>Катапульта является одним из самых древних традиционных видов оружия. Катапульта с лебедкой имела гибкое плечо, сгибающееся назад при помощи ручной лебедки, а также ковш, куда по приставной лестнице помещали камень для броска. Засов лебедки открывался, освобождая гибкое плечо. Оно, в свою очередь, било по ковшу, выбрасывавшему камень на значительное расстояние. Группа таких катапульт, бьющих по врагу одновременно, могла обеспечивать прекрасную защиту.</a:t>
            </a:r>
            <a:endParaRPr lang="ru-RU" sz="2000" dirty="0"/>
          </a:p>
        </p:txBody>
      </p:sp>
    </p:spTree>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GE131_350A.jpg"/>
          <p:cNvPicPr>
            <a:picLocks noChangeAspect="1"/>
          </p:cNvPicPr>
          <p:nvPr/>
        </p:nvPicPr>
        <p:blipFill>
          <a:blip r:embed="rId2" cstate="print">
            <a:lum bright="-17000" contrast="40000"/>
          </a:blip>
          <a:srcRect l="42655" t="23533" r="7797" b="27049"/>
          <a:stretch>
            <a:fillRect/>
          </a:stretch>
        </p:blipFill>
        <p:spPr>
          <a:xfrm flipV="1">
            <a:off x="1" y="0"/>
            <a:ext cx="9143999" cy="6858000"/>
          </a:xfrm>
          <a:prstGeom prst="rect">
            <a:avLst/>
          </a:prstGeom>
        </p:spPr>
      </p:pic>
      <p:sp>
        <p:nvSpPr>
          <p:cNvPr id="3" name="Заголовок 2"/>
          <p:cNvSpPr>
            <a:spLocks noGrp="1"/>
          </p:cNvSpPr>
          <p:nvPr>
            <p:ph type="title"/>
          </p:nvPr>
        </p:nvSpPr>
        <p:spPr>
          <a:xfrm>
            <a:off x="428596" y="214290"/>
            <a:ext cx="8229600" cy="928694"/>
          </a:xfrm>
        </p:spPr>
        <p:txBody>
          <a:bodyPr>
            <a:normAutofit/>
          </a:bodyPr>
          <a:lstStyle/>
          <a:p>
            <a:pPr>
              <a:lnSpc>
                <a:spcPct val="80000"/>
              </a:lnSpc>
              <a:spcBef>
                <a:spcPct val="20000"/>
              </a:spcBef>
            </a:pPr>
            <a:r>
              <a:rPr lang="ru-RU" sz="2400" b="1" dirty="0" smtClean="0">
                <a:ln>
                  <a:solidFill>
                    <a:sysClr val="windowText" lastClr="000000"/>
                  </a:solidFill>
                </a:ln>
                <a:ea typeface="+mn-ea"/>
                <a:cs typeface="+mn-cs"/>
              </a:rPr>
              <a:t>Центрифуга на несколько пращей</a:t>
            </a:r>
            <a:endParaRPr lang="ru-RU" sz="2400" b="1" dirty="0">
              <a:ln>
                <a:solidFill>
                  <a:sysClr val="windowText" lastClr="000000"/>
                </a:solidFill>
              </a:ln>
              <a:ea typeface="+mn-ea"/>
              <a:cs typeface="+mn-cs"/>
            </a:endParaRPr>
          </a:p>
        </p:txBody>
      </p:sp>
      <p:pic>
        <p:nvPicPr>
          <p:cNvPr id="4" name="Рисунок 3" descr="Центрифуга">
            <a:hlinkClick r:id="rId3" tgtFrame="_blank" tooltip="Центрифуга"/>
          </p:cNvPr>
          <p:cNvPicPr/>
          <p:nvPr/>
        </p:nvPicPr>
        <p:blipFill>
          <a:blip r:embed="rId4" cstate="print">
            <a:lum bright="-10000" contrast="20000"/>
            <a:extLst>
              <a:ext uri="{28A0092B-C50C-407E-A947-70E740481C1C}">
                <a14:useLocalDpi xmlns="" xmlns:a14="http://schemas.microsoft.com/office/drawing/2010/main" val="0"/>
              </a:ext>
            </a:extLst>
          </a:blip>
          <a:srcRect/>
          <a:stretch>
            <a:fillRect/>
          </a:stretch>
        </p:blipFill>
        <p:spPr bwMode="auto">
          <a:xfrm>
            <a:off x="2214546" y="1142984"/>
            <a:ext cx="4643444" cy="3214710"/>
          </a:xfrm>
          <a:prstGeom prst="rect">
            <a:avLst/>
          </a:prstGeom>
          <a:ln>
            <a:noFill/>
          </a:ln>
          <a:effectLst>
            <a:outerShdw blurRad="292100" dist="139700" dir="2700000" algn="tl" rotWithShape="0">
              <a:srgbClr val="333333">
                <a:alpha val="65000"/>
              </a:srgbClr>
            </a:outerShdw>
          </a:effectLst>
        </p:spPr>
        <p:style>
          <a:lnRef idx="2">
            <a:schemeClr val="accent1">
              <a:shade val="50000"/>
            </a:schemeClr>
          </a:lnRef>
          <a:fillRef idx="1">
            <a:schemeClr val="accent1"/>
          </a:fillRef>
          <a:effectRef idx="0">
            <a:schemeClr val="accent1"/>
          </a:effectRef>
          <a:fontRef idx="minor">
            <a:schemeClr val="lt1"/>
          </a:fontRef>
        </p:style>
      </p:pic>
      <p:sp>
        <p:nvSpPr>
          <p:cNvPr id="7" name="Прямоугольник 6"/>
          <p:cNvSpPr/>
          <p:nvPr/>
        </p:nvSpPr>
        <p:spPr>
          <a:xfrm>
            <a:off x="323528" y="4509120"/>
            <a:ext cx="8532440" cy="1938992"/>
          </a:xfrm>
          <a:prstGeom prst="rect">
            <a:avLst/>
          </a:prstGeom>
        </p:spPr>
        <p:txBody>
          <a:bodyPr wrap="square">
            <a:spAutoFit/>
          </a:bodyPr>
          <a:lstStyle/>
          <a:p>
            <a:pPr algn="just">
              <a:spcBef>
                <a:spcPct val="20000"/>
              </a:spcBef>
            </a:pPr>
            <a:r>
              <a:rPr lang="ru-RU" sz="2000" b="1" dirty="0" smtClean="0">
                <a:ln>
                  <a:solidFill>
                    <a:sysClr val="windowText" lastClr="000000"/>
                  </a:solidFill>
                </a:ln>
              </a:rPr>
              <a:t>  Еще одно остроумное изобретение - сразу несколько пращей, приводимых в движение центробежной силой. Она возникает в результате выброса энергии, создающейся при раскручивании лебедки на винтовой оси. Заряженные пращи, быстро вращаясь, переходят из вертикального в горизонтальное положение, в котором и происходит выстрел.</a:t>
            </a:r>
            <a:endParaRPr lang="ru-RU" sz="2000" b="1" dirty="0">
              <a:ln>
                <a:solidFill>
                  <a:sysClr val="windowText" lastClr="000000"/>
                </a:solidFill>
              </a:ln>
            </a:endParaRPr>
          </a:p>
        </p:txBody>
      </p:sp>
    </p:spTree>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sp>
        <p:nvSpPr>
          <p:cNvPr id="2" name="Заголовок 1"/>
          <p:cNvSpPr>
            <a:spLocks noGrp="1"/>
          </p:cNvSpPr>
          <p:nvPr>
            <p:ph type="title"/>
          </p:nvPr>
        </p:nvSpPr>
        <p:spPr>
          <a:xfrm>
            <a:off x="428596" y="214290"/>
            <a:ext cx="8401080" cy="727058"/>
          </a:xfrm>
        </p:spPr>
        <p:txBody>
          <a:bodyPr>
            <a:normAutofit/>
          </a:bodyPr>
          <a:lstStyle/>
          <a:p>
            <a:pPr>
              <a:lnSpc>
                <a:spcPct val="80000"/>
              </a:lnSpc>
              <a:spcBef>
                <a:spcPct val="20000"/>
              </a:spcBef>
            </a:pPr>
            <a:r>
              <a:rPr lang="ru-RU" sz="2400" b="1" dirty="0" smtClean="0">
                <a:ln>
                  <a:solidFill>
                    <a:sysClr val="windowText" lastClr="000000"/>
                  </a:solidFill>
                </a:ln>
                <a:ea typeface="+mn-ea"/>
                <a:cs typeface="+mn-cs"/>
              </a:rPr>
              <a:t>Лестница для штурма</a:t>
            </a:r>
            <a:endParaRPr lang="ru-RU" sz="2400" b="1" dirty="0">
              <a:ln>
                <a:solidFill>
                  <a:sysClr val="windowText" lastClr="000000"/>
                </a:solidFill>
              </a:ln>
              <a:ea typeface="+mn-ea"/>
              <a:cs typeface="+mn-cs"/>
            </a:endParaRPr>
          </a:p>
        </p:txBody>
      </p:sp>
      <p:sp>
        <p:nvSpPr>
          <p:cNvPr id="3" name="Текст 2"/>
          <p:cNvSpPr>
            <a:spLocks noGrp="1"/>
          </p:cNvSpPr>
          <p:nvPr>
            <p:ph type="body" idx="1"/>
          </p:nvPr>
        </p:nvSpPr>
        <p:spPr>
          <a:xfrm>
            <a:off x="4788024" y="1196752"/>
            <a:ext cx="3997354" cy="2736304"/>
          </a:xfrm>
        </p:spPr>
        <p:txBody>
          <a:bodyPr>
            <a:normAutofit lnSpcReduction="10000"/>
          </a:bodyPr>
          <a:lstStyle/>
          <a:p>
            <a:pPr algn="just">
              <a:lnSpc>
                <a:spcPct val="150000"/>
              </a:lnSpc>
            </a:pPr>
            <a:r>
              <a:rPr lang="ru-RU" sz="2000" dirty="0" smtClean="0">
                <a:ln>
                  <a:solidFill>
                    <a:sysClr val="windowText" lastClr="000000"/>
                  </a:solidFill>
                </a:ln>
              </a:rPr>
              <a:t>Леонардо разработал методику как нападения, так и обороны. Он нарисовал множество вариантов веревочных лестниц, с которыми легко было разместиться у основания стен.</a:t>
            </a:r>
            <a:endParaRPr lang="ru-RU" sz="2000" dirty="0">
              <a:ln>
                <a:solidFill>
                  <a:sysClr val="windowText" lastClr="000000"/>
                </a:solidFill>
              </a:ln>
            </a:endParaRPr>
          </a:p>
        </p:txBody>
      </p:sp>
      <p:pic>
        <p:nvPicPr>
          <p:cNvPr id="7" name="Содержимое 6" descr="Лестница для штурма">
            <a:hlinkClick r:id="rId3" tgtFrame="_blank" tooltip="&quot;Лестница для штурма&quot;"/>
          </p:cNvPr>
          <p:cNvPicPr>
            <a:picLocks noGrp="1"/>
          </p:cNvPicPr>
          <p:nvPr>
            <p:ph sz="quarter" idx="2"/>
          </p:nvPr>
        </p:nvPicPr>
        <p:blipFill>
          <a:blip r:embed="rId4" cstate="print">
            <a:extLst>
              <a:ext uri="{28A0092B-C50C-407E-A947-70E740481C1C}">
                <a14:useLocalDpi xmlns="" xmlns:a14="http://schemas.microsoft.com/office/drawing/2010/main" val="0"/>
              </a:ext>
            </a:extLst>
          </a:blip>
          <a:srcRect/>
          <a:stretch>
            <a:fillRect/>
          </a:stretch>
        </p:blipFill>
        <p:spPr bwMode="auto">
          <a:xfrm>
            <a:off x="642910" y="1142984"/>
            <a:ext cx="3857652" cy="4857784"/>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sp>
        <p:nvSpPr>
          <p:cNvPr id="5" name="Содержимое 4"/>
          <p:cNvSpPr>
            <a:spLocks noGrp="1"/>
          </p:cNvSpPr>
          <p:nvPr>
            <p:ph sz="half" idx="1"/>
          </p:nvPr>
        </p:nvSpPr>
        <p:spPr>
          <a:xfrm>
            <a:off x="357158" y="1481328"/>
            <a:ext cx="4138642" cy="5019506"/>
          </a:xfrm>
        </p:spPr>
        <p:txBody>
          <a:bodyPr>
            <a:normAutofit/>
          </a:bodyPr>
          <a:lstStyle/>
          <a:p>
            <a:pPr marL="0" indent="0" algn="just">
              <a:buNone/>
            </a:pPr>
            <a:r>
              <a:rPr lang="ru-RU" sz="1800" b="1" dirty="0" smtClean="0">
                <a:ln>
                  <a:solidFill>
                    <a:sysClr val="windowText" lastClr="000000"/>
                  </a:solidFill>
                </a:ln>
                <a:solidFill>
                  <a:srgbClr val="663300"/>
                </a:solidFill>
                <a:latin typeface="GothicRus Condenced" pitchFamily="18" charset="0"/>
              </a:rPr>
              <a:t>        </a:t>
            </a:r>
            <a:r>
              <a:rPr lang="ru-RU" sz="2000" b="1" dirty="0" smtClean="0">
                <a:ln>
                  <a:solidFill>
                    <a:sysClr val="windowText" lastClr="000000"/>
                  </a:solidFill>
                </a:ln>
              </a:rPr>
              <a:t>Леонардо разработал много простых, но в то же время эффективных систем обороны. Например, если противник пытался поставить вдоль стен приставные лестницы, чтобы взобраться по ним при штурме, то их можно было оттолкнуть при помощи длинного стержня, спрятанного в стене и выдвигающегося наружу при помощи рычага. Рисунок, на котором изображено устройство для отталкивания приставных лестниц противника, говорит сам за себя.</a:t>
            </a:r>
            <a:endParaRPr lang="ru-RU" sz="2000" b="1" dirty="0">
              <a:ln>
                <a:solidFill>
                  <a:sysClr val="windowText" lastClr="000000"/>
                </a:solidFill>
              </a:ln>
            </a:endParaRPr>
          </a:p>
        </p:txBody>
      </p:sp>
      <p:sp>
        <p:nvSpPr>
          <p:cNvPr id="4" name="Заголовок 3"/>
          <p:cNvSpPr>
            <a:spLocks noGrp="1"/>
          </p:cNvSpPr>
          <p:nvPr>
            <p:ph type="title"/>
          </p:nvPr>
        </p:nvSpPr>
        <p:spPr/>
        <p:txBody>
          <a:bodyPr>
            <a:normAutofit/>
          </a:bodyPr>
          <a:lstStyle/>
          <a:p>
            <a:pPr>
              <a:lnSpc>
                <a:spcPct val="80000"/>
              </a:lnSpc>
              <a:spcBef>
                <a:spcPct val="20000"/>
              </a:spcBef>
            </a:pPr>
            <a:r>
              <a:rPr lang="ru-RU" sz="2400" b="1" dirty="0" smtClean="0">
                <a:ln>
                  <a:solidFill>
                    <a:sysClr val="windowText" lastClr="000000"/>
                  </a:solidFill>
                </a:ln>
                <a:ea typeface="+mn-ea"/>
                <a:cs typeface="+mn-cs"/>
              </a:rPr>
              <a:t>Устройство для отталкивания приставных лестниц противника</a:t>
            </a:r>
            <a:endParaRPr lang="ru-RU" sz="2400" b="1" dirty="0">
              <a:ln>
                <a:solidFill>
                  <a:sysClr val="windowText" lastClr="000000"/>
                </a:solidFill>
              </a:ln>
              <a:ea typeface="+mn-ea"/>
              <a:cs typeface="+mn-cs"/>
            </a:endParaRPr>
          </a:p>
        </p:txBody>
      </p:sp>
      <p:pic>
        <p:nvPicPr>
          <p:cNvPr id="7" name="Содержимое 6" descr="Устройтсво для отталкивания лестниц">
            <a:hlinkClick r:id="rId3" tgtFrame="_blank" tooltip="&quot;Устройтсво для отталкивания лестниц&quot;"/>
          </p:cNvPr>
          <p:cNvPicPr>
            <a:picLocks noGrp="1"/>
          </p:cNvPicPr>
          <p:nvPr>
            <p:ph sz="half" idx="2"/>
          </p:nvPr>
        </p:nvPicPr>
        <p:blipFill>
          <a:blip r:embed="rId4" cstate="print">
            <a:lum contrast="40000"/>
            <a:extLst>
              <a:ext uri="{28A0092B-C50C-407E-A947-70E740481C1C}">
                <a14:useLocalDpi xmlns="" xmlns:a14="http://schemas.microsoft.com/office/drawing/2010/main" val="0"/>
              </a:ext>
            </a:extLst>
          </a:blip>
          <a:srcRect/>
          <a:stretch>
            <a:fillRect/>
          </a:stretch>
        </p:blipFill>
        <p:spPr bwMode="auto">
          <a:xfrm>
            <a:off x="4786314" y="1571612"/>
            <a:ext cx="3786214" cy="4786346"/>
          </a:xfrm>
          <a:prstGeom prst="rect">
            <a:avLst/>
          </a:prstGeom>
          <a:ln>
            <a:noFill/>
          </a:ln>
          <a:effectLst>
            <a:outerShdw blurRad="292100" dist="139700" dir="2700000" algn="tl" rotWithShape="0">
              <a:srgbClr val="333333">
                <a:alpha val="65000"/>
              </a:srgbClr>
            </a:outerShdw>
          </a:effectLst>
        </p:spPr>
        <p:style>
          <a:lnRef idx="2">
            <a:schemeClr val="accent1">
              <a:shade val="50000"/>
            </a:schemeClr>
          </a:lnRef>
          <a:fillRef idx="1">
            <a:schemeClr val="accent1"/>
          </a:fillRef>
          <a:effectRef idx="0">
            <a:schemeClr val="accent1"/>
          </a:effectRef>
          <a:fontRef idx="minor">
            <a:schemeClr val="lt1"/>
          </a:fontRef>
        </p:style>
      </p:pic>
    </p:spTree>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sp>
        <p:nvSpPr>
          <p:cNvPr id="3" name="Заголовок 2"/>
          <p:cNvSpPr>
            <a:spLocks noGrp="1"/>
          </p:cNvSpPr>
          <p:nvPr>
            <p:ph type="title"/>
          </p:nvPr>
        </p:nvSpPr>
        <p:spPr>
          <a:xfrm>
            <a:off x="214282" y="274638"/>
            <a:ext cx="8715436" cy="939784"/>
          </a:xfrm>
        </p:spPr>
        <p:txBody>
          <a:bodyPr>
            <a:noAutofit/>
          </a:bodyPr>
          <a:lstStyle/>
          <a:p>
            <a:pPr marL="342900" indent="-342900" fontAlgn="base">
              <a:lnSpc>
                <a:spcPct val="115000"/>
              </a:lnSpc>
              <a:spcAft>
                <a:spcPct val="0"/>
              </a:spcAft>
            </a:pPr>
            <a:r>
              <a:rPr lang="ru-RU" sz="2400" b="1" dirty="0" smtClean="0">
                <a:ln>
                  <a:solidFill>
                    <a:sysClr val="windowText" lastClr="000000"/>
                  </a:solidFill>
                </a:ln>
                <a:ea typeface="+mn-ea"/>
                <a:cs typeface="+mn-cs"/>
              </a:rPr>
              <a:t>Защита крепостных стен с помощью бомбард</a:t>
            </a:r>
            <a:endParaRPr lang="ru-RU" sz="2400" b="1" dirty="0">
              <a:ln>
                <a:solidFill>
                  <a:sysClr val="windowText" lastClr="000000"/>
                </a:solidFill>
              </a:ln>
              <a:ea typeface="+mn-ea"/>
              <a:cs typeface="+mn-cs"/>
            </a:endParaRPr>
          </a:p>
        </p:txBody>
      </p:sp>
      <p:pic>
        <p:nvPicPr>
          <p:cNvPr id="4" name="Рисунок 3" descr="Защита крепостных стен">
            <a:hlinkClick r:id="rId3" tgtFrame="_blank" tooltip="&quot;Защита крепостных стен&quot;"/>
          </p:cNvPr>
          <p:cNvPicPr/>
          <p:nvPr/>
        </p:nvPicPr>
        <p:blipFill>
          <a:blip r:embed="rId4" cstate="print">
            <a:lum bright="10000" contrast="30000"/>
            <a:extLst>
              <a:ext uri="{28A0092B-C50C-407E-A947-70E740481C1C}">
                <a14:useLocalDpi xmlns="" xmlns:a14="http://schemas.microsoft.com/office/drawing/2010/main" val="0"/>
              </a:ext>
            </a:extLst>
          </a:blip>
          <a:srcRect/>
          <a:stretch>
            <a:fillRect/>
          </a:stretch>
        </p:blipFill>
        <p:spPr bwMode="auto">
          <a:xfrm>
            <a:off x="3857620" y="1714488"/>
            <a:ext cx="5000634" cy="4286280"/>
          </a:xfrm>
          <a:prstGeom prst="rect">
            <a:avLst/>
          </a:prstGeom>
          <a:ln>
            <a:noFill/>
          </a:ln>
          <a:effectLst>
            <a:outerShdw blurRad="292100" dist="139700" dir="2700000" algn="tl" rotWithShape="0">
              <a:srgbClr val="333333">
                <a:alpha val="65000"/>
              </a:srgbClr>
            </a:outerShdw>
          </a:effectLst>
        </p:spPr>
        <p:style>
          <a:lnRef idx="2">
            <a:schemeClr val="accent1">
              <a:shade val="50000"/>
            </a:schemeClr>
          </a:lnRef>
          <a:fillRef idx="1">
            <a:schemeClr val="accent1"/>
          </a:fillRef>
          <a:effectRef idx="0">
            <a:schemeClr val="accent1"/>
          </a:effectRef>
          <a:fontRef idx="minor">
            <a:schemeClr val="lt1"/>
          </a:fontRef>
        </p:style>
      </p:pic>
      <p:sp>
        <p:nvSpPr>
          <p:cNvPr id="6" name="Прямоугольник 5"/>
          <p:cNvSpPr/>
          <p:nvPr/>
        </p:nvSpPr>
        <p:spPr>
          <a:xfrm>
            <a:off x="251520" y="1700808"/>
            <a:ext cx="3528392" cy="3170099"/>
          </a:xfrm>
          <a:prstGeom prst="rect">
            <a:avLst/>
          </a:prstGeom>
        </p:spPr>
        <p:txBody>
          <a:bodyPr wrap="square">
            <a:spAutoFit/>
          </a:bodyPr>
          <a:lstStyle/>
          <a:p>
            <a:pPr algn="just"/>
            <a:r>
              <a:rPr lang="ru-RU" dirty="0" smtClean="0"/>
              <a:t>  </a:t>
            </a:r>
            <a:r>
              <a:rPr lang="ru-RU" sz="2000" b="1" dirty="0" smtClean="0">
                <a:ln>
                  <a:solidFill>
                    <a:sysClr val="windowText" lastClr="000000"/>
                  </a:solidFill>
                </a:ln>
              </a:rPr>
              <a:t>Гораздо большей уступкой изобретательности и эстетическому чувству являются выстроенные в ряд бомбарды, которые одновременно выбрасывали гранаты и различные метательные снаряды по ту сторону защищаемых бастионов.</a:t>
            </a:r>
            <a:endParaRPr lang="ru-RU" sz="2000" b="1" dirty="0">
              <a:ln>
                <a:solidFill>
                  <a:sysClr val="windowText" lastClr="000000"/>
                </a:solidFill>
              </a:ln>
            </a:endParaRPr>
          </a:p>
        </p:txBody>
      </p:sp>
    </p:spTree>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sp>
        <p:nvSpPr>
          <p:cNvPr id="2" name="Заголовок 1"/>
          <p:cNvSpPr>
            <a:spLocks noGrp="1"/>
          </p:cNvSpPr>
          <p:nvPr>
            <p:ph type="title"/>
          </p:nvPr>
        </p:nvSpPr>
        <p:spPr>
          <a:xfrm>
            <a:off x="571472" y="0"/>
            <a:ext cx="8086724" cy="928670"/>
          </a:xfrm>
        </p:spPr>
        <p:txBody>
          <a:bodyPr>
            <a:normAutofit/>
          </a:bodyPr>
          <a:lstStyle/>
          <a:p>
            <a:pPr marL="342900" indent="-342900" fontAlgn="base">
              <a:lnSpc>
                <a:spcPct val="115000"/>
              </a:lnSpc>
              <a:spcAft>
                <a:spcPct val="0"/>
              </a:spcAft>
            </a:pPr>
            <a:r>
              <a:rPr lang="ru-RU" sz="2400" b="1" dirty="0" smtClean="0">
                <a:ln>
                  <a:solidFill>
                    <a:sysClr val="windowText" lastClr="000000"/>
                  </a:solidFill>
                </a:ln>
                <a:ea typeface="+mn-ea"/>
                <a:cs typeface="+mn-cs"/>
              </a:rPr>
              <a:t>Арочный мост</a:t>
            </a:r>
            <a:endParaRPr lang="ru-RU" sz="2400" b="1" dirty="0">
              <a:ln>
                <a:solidFill>
                  <a:sysClr val="windowText" lastClr="000000"/>
                </a:solidFill>
              </a:ln>
              <a:ea typeface="+mn-ea"/>
              <a:cs typeface="+mn-cs"/>
            </a:endParaRPr>
          </a:p>
        </p:txBody>
      </p:sp>
      <p:sp>
        <p:nvSpPr>
          <p:cNvPr id="3" name="Текст 2"/>
          <p:cNvSpPr>
            <a:spLocks noGrp="1"/>
          </p:cNvSpPr>
          <p:nvPr>
            <p:ph type="body" idx="1"/>
          </p:nvPr>
        </p:nvSpPr>
        <p:spPr>
          <a:xfrm>
            <a:off x="179512" y="4214818"/>
            <a:ext cx="8892480" cy="2286016"/>
          </a:xfrm>
        </p:spPr>
        <p:txBody>
          <a:bodyPr>
            <a:noAutofit/>
          </a:bodyPr>
          <a:lstStyle/>
          <a:p>
            <a:pPr algn="just"/>
            <a:r>
              <a:rPr lang="ru-RU" sz="2000" dirty="0" smtClean="0">
                <a:solidFill>
                  <a:schemeClr val="tx1">
                    <a:lumMod val="95000"/>
                    <a:lumOff val="5000"/>
                  </a:schemeClr>
                </a:solidFill>
                <a:latin typeface="Times New Roman" pitchFamily="18" charset="0"/>
                <a:cs typeface="Times New Roman" pitchFamily="18" charset="0"/>
              </a:rPr>
              <a:t>    </a:t>
            </a:r>
            <a:r>
              <a:rPr lang="ru-RU" sz="2000" dirty="0" smtClean="0">
                <a:ln>
                  <a:solidFill>
                    <a:sysClr val="windowText" lastClr="000000"/>
                  </a:solidFill>
                </a:ln>
              </a:rPr>
              <a:t>Это и есть те самые "легкие и прочные мосты", обещанные Леонардо в его письме к Иль Моро. Они без особого труда могли быть построены из доступных материалов (небольших стволов деревьев), удобны в транспортировке (при помощи канатов) и предназначались, в основном, для военных целей. Такие мосты способствовали быстрому и скрытному передвижению войск, что создавало фактор неожиданности и вело к успешному исходу сражения.</a:t>
            </a:r>
            <a:endParaRPr lang="ru-RU" sz="2000" dirty="0">
              <a:ln>
                <a:solidFill>
                  <a:sysClr val="windowText" lastClr="000000"/>
                </a:solidFill>
              </a:ln>
            </a:endParaRPr>
          </a:p>
        </p:txBody>
      </p:sp>
      <p:pic>
        <p:nvPicPr>
          <p:cNvPr id="7" name="Содержимое 6" descr="Арочный мост">
            <a:hlinkClick r:id="rId3" tgtFrame="_blank" tooltip="&quot;Арочный мост&quot;"/>
          </p:cNvPr>
          <p:cNvPicPr>
            <a:picLocks noGrp="1"/>
          </p:cNvPicPr>
          <p:nvPr>
            <p:ph sz="quarter" idx="2"/>
          </p:nvPr>
        </p:nvPicPr>
        <p:blipFill>
          <a:blip r:embed="rId4" cstate="print">
            <a:lum contrast="40000"/>
            <a:extLst>
              <a:ext uri="{28A0092B-C50C-407E-A947-70E740481C1C}">
                <a14:useLocalDpi xmlns="" xmlns:a14="http://schemas.microsoft.com/office/drawing/2010/main" val="0"/>
              </a:ext>
            </a:extLst>
          </a:blip>
          <a:srcRect/>
          <a:stretch>
            <a:fillRect/>
          </a:stretch>
        </p:blipFill>
        <p:spPr bwMode="auto">
          <a:xfrm>
            <a:off x="1547664" y="764704"/>
            <a:ext cx="5904656" cy="3384376"/>
          </a:xfrm>
          <a:prstGeom prst="rect">
            <a:avLst/>
          </a:prstGeom>
          <a:ln>
            <a:noFill/>
          </a:ln>
          <a:effectLst>
            <a:outerShdw blurRad="292100" dist="139700" dir="2700000" algn="tl" rotWithShape="0">
              <a:srgbClr val="333333">
                <a:alpha val="65000"/>
              </a:srgbClr>
            </a:outerShdw>
          </a:effectLst>
        </p:spPr>
        <p:style>
          <a:lnRef idx="2">
            <a:schemeClr val="accent1"/>
          </a:lnRef>
          <a:fillRef idx="1">
            <a:schemeClr val="lt1"/>
          </a:fillRef>
          <a:effectRef idx="0">
            <a:schemeClr val="accent1"/>
          </a:effectRef>
          <a:fontRef idx="minor">
            <a:schemeClr val="dk1"/>
          </a:fontRef>
        </p:style>
      </p:pic>
    </p:spTree>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sp>
        <p:nvSpPr>
          <p:cNvPr id="4" name="Заголовок 3"/>
          <p:cNvSpPr>
            <a:spLocks noGrp="1"/>
          </p:cNvSpPr>
          <p:nvPr>
            <p:ph type="title"/>
          </p:nvPr>
        </p:nvSpPr>
        <p:spPr>
          <a:xfrm>
            <a:off x="500034" y="274638"/>
            <a:ext cx="8186766" cy="796908"/>
          </a:xfrm>
        </p:spPr>
        <p:txBody>
          <a:bodyPr>
            <a:normAutofit/>
          </a:bodyPr>
          <a:lstStyle/>
          <a:p>
            <a:pPr marL="342900" indent="-342900" fontAlgn="base">
              <a:lnSpc>
                <a:spcPct val="115000"/>
              </a:lnSpc>
              <a:spcAft>
                <a:spcPct val="0"/>
              </a:spcAft>
            </a:pPr>
            <a:r>
              <a:rPr lang="ru-RU" sz="2400" b="1" dirty="0" smtClean="0">
                <a:ln>
                  <a:solidFill>
                    <a:sysClr val="windowText" lastClr="000000"/>
                  </a:solidFill>
                </a:ln>
                <a:ea typeface="+mn-ea"/>
                <a:cs typeface="+mn-cs"/>
              </a:rPr>
              <a:t>Опирающийся мост</a:t>
            </a:r>
            <a:endParaRPr lang="ru-RU" sz="2400" b="1" dirty="0">
              <a:ln>
                <a:solidFill>
                  <a:sysClr val="windowText" lastClr="000000"/>
                </a:solidFill>
              </a:ln>
              <a:ea typeface="+mn-ea"/>
              <a:cs typeface="+mn-cs"/>
            </a:endParaRPr>
          </a:p>
        </p:txBody>
      </p:sp>
      <p:pic>
        <p:nvPicPr>
          <p:cNvPr id="5" name="Содержимое 4" descr="Опирающийся мост">
            <a:hlinkClick r:id="rId3" tgtFrame="_blank" tooltip="&quot;Опирающийся мост&quot;"/>
          </p:cNvPr>
          <p:cNvPicPr>
            <a:picLocks noGrp="1"/>
          </p:cNvPicPr>
          <p:nvPr>
            <p:ph sz="half" idx="1"/>
          </p:nvPr>
        </p:nvPicPr>
        <p:blipFill>
          <a:blip r:embed="rId4" cstate="print">
            <a:lum bright="-10000" contrast="40000"/>
            <a:extLst>
              <a:ext uri="{28A0092B-C50C-407E-A947-70E740481C1C}">
                <a14:useLocalDpi xmlns="" xmlns:a14="http://schemas.microsoft.com/office/drawing/2010/main" val="0"/>
              </a:ext>
            </a:extLst>
          </a:blip>
          <a:srcRect r="3533"/>
          <a:stretch>
            <a:fillRect/>
          </a:stretch>
        </p:blipFill>
        <p:spPr bwMode="auto">
          <a:xfrm>
            <a:off x="5292080" y="1484784"/>
            <a:ext cx="3528392" cy="4445000"/>
          </a:xfrm>
          <a:prstGeom prst="rect">
            <a:avLst/>
          </a:prstGeom>
          <a:ln>
            <a:noFill/>
          </a:ln>
          <a:effectLst>
            <a:outerShdw blurRad="292100" dist="139700" dir="2700000" algn="tl" rotWithShape="0">
              <a:srgbClr val="333333">
                <a:alpha val="65000"/>
              </a:srgbClr>
            </a:outerShdw>
          </a:effectLst>
        </p:spPr>
        <p:style>
          <a:lnRef idx="2">
            <a:schemeClr val="accent1"/>
          </a:lnRef>
          <a:fillRef idx="1">
            <a:schemeClr val="lt1"/>
          </a:fillRef>
          <a:effectRef idx="0">
            <a:schemeClr val="accent1"/>
          </a:effectRef>
          <a:fontRef idx="minor">
            <a:schemeClr val="dk1"/>
          </a:fontRef>
        </p:style>
      </p:pic>
      <p:sp>
        <p:nvSpPr>
          <p:cNvPr id="7" name="Прямоугольник 6"/>
          <p:cNvSpPr/>
          <p:nvPr/>
        </p:nvSpPr>
        <p:spPr>
          <a:xfrm>
            <a:off x="539552" y="1412776"/>
            <a:ext cx="4392488" cy="5016758"/>
          </a:xfrm>
          <a:prstGeom prst="rect">
            <a:avLst/>
          </a:prstGeom>
        </p:spPr>
        <p:txBody>
          <a:bodyPr wrap="square">
            <a:spAutoFit/>
          </a:bodyPr>
          <a:lstStyle/>
          <a:p>
            <a:pPr algn="just">
              <a:spcBef>
                <a:spcPct val="20000"/>
              </a:spcBef>
            </a:pPr>
            <a:r>
              <a:rPr lang="ru-RU" sz="2000" b="1" dirty="0" smtClean="0">
                <a:ln>
                  <a:solidFill>
                    <a:sysClr val="windowText" lastClr="000000"/>
                  </a:solidFill>
                </a:ln>
              </a:rPr>
              <a:t>    По замыслу Леонардо, этот мост представляет собой единый пролет, прикрепленный к одному берегу реки при помощи вертикального шарнира, на котором он вращается. Перекидывание моста на другой берег осуществляется за счет канатов и лебедок, а также колес и металлических валиков, обеспечивающих его скольжение. Кроме того, для него предусмотрен кессон, являющийся противовесом при балансировке и маневрировании подвешенного в воздухе моста в процессе его опускания на противоположный берег. </a:t>
            </a:r>
            <a:endParaRPr lang="ru-RU" sz="2000" b="1" dirty="0">
              <a:ln>
                <a:solidFill>
                  <a:sysClr val="windowText" lastClr="000000"/>
                </a:solidFill>
              </a:ln>
            </a:endParaRP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Содержимое 3" descr="GE131_350A.jpg"/>
          <p:cNvPicPr>
            <a:picLocks noChangeAspect="1"/>
          </p:cNvPicPr>
          <p:nvPr/>
        </p:nvPicPr>
        <p:blipFill>
          <a:blip r:embed="rId2" cstate="print"/>
          <a:stretch>
            <a:fillRect/>
          </a:stretch>
        </p:blipFill>
        <p:spPr>
          <a:xfrm>
            <a:off x="0" y="0"/>
            <a:ext cx="9144000" cy="7118648"/>
          </a:xfrm>
          <a:prstGeom prst="rect">
            <a:avLst/>
          </a:prstGeom>
        </p:spPr>
      </p:pic>
      <p:pic>
        <p:nvPicPr>
          <p:cNvPr id="3" name="Picture 5" descr="C:\Documents and Settings\sorokina_an\Рабочий стол\скан для Лисавцовой Н.и\12 - 0025.jpg"/>
          <p:cNvPicPr>
            <a:picLocks noChangeAspect="1" noChangeArrowheads="1"/>
          </p:cNvPicPr>
          <p:nvPr/>
        </p:nvPicPr>
        <p:blipFill>
          <a:blip r:embed="rId3" cstate="print">
            <a:lum bright="-10000" contrast="40000"/>
          </a:blip>
          <a:srcRect l="3038" b="2269"/>
          <a:stretch>
            <a:fillRect/>
          </a:stretch>
        </p:blipFill>
        <p:spPr bwMode="auto">
          <a:xfrm>
            <a:off x="5148064" y="692696"/>
            <a:ext cx="3788806" cy="5400600"/>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251520" y="1772816"/>
            <a:ext cx="4716016" cy="5324535"/>
          </a:xfrm>
          <a:prstGeom prst="rect">
            <a:avLst/>
          </a:prstGeom>
        </p:spPr>
        <p:txBody>
          <a:bodyPr wrap="square">
            <a:spAutoFit/>
          </a:bodyPr>
          <a:lstStyle/>
          <a:p>
            <a:pPr algn="just"/>
            <a:r>
              <a:rPr lang="ru-RU" sz="2000" b="1" dirty="0" smtClean="0"/>
              <a:t>    С Ренессансом связывают расцвет европейской культуры. </a:t>
            </a:r>
          </a:p>
          <a:p>
            <a:pPr algn="just"/>
            <a:r>
              <a:rPr lang="ru-RU" sz="2000" b="1" dirty="0" smtClean="0"/>
              <a:t>   Леонардо - один из самых ярких и великих художников этого времени. Кроме того, его многочисленные открытия расширили границы знания о человеке и природе и, конечно, обогатили искусство. </a:t>
            </a:r>
          </a:p>
          <a:p>
            <a:pPr algn="just"/>
            <a:r>
              <a:rPr lang="ru-RU" sz="2000" b="1" dirty="0" smtClean="0"/>
              <a:t>     Достижения Леонардо в живописи, скульптуре, архитектуре, музыке, математике, механике пережили века. Рассказать о столь разносторонне одаренном гении, как Леонардо - в одной книге непросто, но автор очень старался. Вы даже узнаете о периоде его ученичества в мастерской Андреа дель Верроккью. </a:t>
            </a:r>
            <a:endParaRPr lang="ru-RU" sz="2000" b="1" dirty="0"/>
          </a:p>
        </p:txBody>
      </p:sp>
      <p:sp>
        <p:nvSpPr>
          <p:cNvPr id="3073" name="Rectangle 1"/>
          <p:cNvSpPr>
            <a:spLocks noChangeArrowheads="1"/>
          </p:cNvSpPr>
          <p:nvPr/>
        </p:nvSpPr>
        <p:spPr bwMode="auto">
          <a:xfrm>
            <a:off x="179512" y="79024"/>
            <a:ext cx="4896544"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mj-lt"/>
                <a:ea typeface="Times New Roman" pitchFamily="18" charset="0"/>
                <a:cs typeface="Times New Roman" pitchFamily="18" charset="0"/>
              </a:rPr>
              <a:t>Щ03   </a:t>
            </a:r>
            <a:r>
              <a:rPr kumimoji="0" lang="ru-RU" sz="2000" b="1" i="0" u="none" strike="noStrike" cap="none" normalizeH="0" baseline="0" dirty="0" smtClean="0">
                <a:ln>
                  <a:noFill/>
                </a:ln>
                <a:solidFill>
                  <a:schemeClr val="tx1"/>
                </a:solidFill>
                <a:effectLst/>
                <a:latin typeface="+mj-lt"/>
                <a:ea typeface="Times New Roman" pitchFamily="18" charset="0"/>
              </a:rPr>
              <a:t>Ромеи, Ф.  Леонардо да Винчи</a:t>
            </a:r>
          </a:p>
          <a:p>
            <a:pPr marR="0" lvl="0"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dirty="0" smtClean="0">
                <a:ln>
                  <a:noFill/>
                </a:ln>
                <a:solidFill>
                  <a:schemeClr val="tx1"/>
                </a:solidFill>
                <a:effectLst/>
                <a:latin typeface="+mj-lt"/>
                <a:ea typeface="Times New Roman" pitchFamily="18" charset="0"/>
              </a:rPr>
              <a:t> </a:t>
            </a:r>
            <a:r>
              <a:rPr lang="ru-RU" sz="2000" b="1" dirty="0" smtClean="0">
                <a:latin typeface="+mj-lt"/>
                <a:ea typeface="Times New Roman" pitchFamily="18" charset="0"/>
              </a:rPr>
              <a:t>Р70   </a:t>
            </a:r>
            <a:r>
              <a:rPr kumimoji="0" lang="ru-RU" sz="2000" b="1" i="0" u="none" strike="noStrike" cap="none" normalizeH="0" baseline="0" dirty="0" smtClean="0">
                <a:ln>
                  <a:noFill/>
                </a:ln>
                <a:solidFill>
                  <a:schemeClr val="tx1"/>
                </a:solidFill>
                <a:effectLst/>
                <a:latin typeface="+mj-lt"/>
                <a:ea typeface="Times New Roman" pitchFamily="18" charset="0"/>
              </a:rPr>
              <a:t>художник, изобретатель и ученый эпохи Возрождения / Пер. с англ. Т.В.Сафроновой. - М. : РОСМЭН, 1998. </a:t>
            </a:r>
            <a:endParaRPr kumimoji="0" lang="ru-RU" sz="2000" b="1" i="0" u="none" strike="noStrike" cap="none" normalizeH="0" baseline="0" dirty="0" smtClean="0">
              <a:ln>
                <a:noFill/>
              </a:ln>
              <a:solidFill>
                <a:schemeClr val="tx1"/>
              </a:solidFill>
              <a:effectLst/>
              <a:latin typeface="+mj-lt"/>
              <a:ea typeface="Times New Roman" pitchFamily="18" charset="0"/>
            </a:endParaRPr>
          </a:p>
          <a:p>
            <a:pPr marR="0" lvl="0"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mj-lt"/>
                <a:ea typeface="Times New Roman" pitchFamily="18" charset="0"/>
              </a:rPr>
              <a:t>- </a:t>
            </a:r>
            <a:r>
              <a:rPr kumimoji="0" lang="ru-RU" sz="2000" b="1" i="0" u="none" strike="noStrike" cap="none" normalizeH="0" baseline="0" dirty="0" smtClean="0">
                <a:ln>
                  <a:noFill/>
                </a:ln>
                <a:solidFill>
                  <a:schemeClr val="tx1"/>
                </a:solidFill>
                <a:effectLst/>
                <a:latin typeface="+mj-lt"/>
                <a:ea typeface="Times New Roman" pitchFamily="18" charset="0"/>
              </a:rPr>
              <a:t>63 с.</a:t>
            </a:r>
            <a:r>
              <a:rPr kumimoji="0" lang="ru-RU" sz="2000" b="0" i="0" u="none" strike="noStrike" cap="none" normalizeH="0" baseline="0" dirty="0" smtClean="0">
                <a:ln>
                  <a:noFill/>
                </a:ln>
                <a:solidFill>
                  <a:schemeClr val="tx1"/>
                </a:solidFill>
                <a:effectLst/>
                <a:latin typeface="+mj-lt"/>
                <a:ea typeface="Times New Roman" pitchFamily="18" charset="0"/>
              </a:rPr>
              <a:t> </a:t>
            </a:r>
            <a:endParaRPr kumimoji="0" lang="ru-RU" sz="2000" b="0" i="0" u="none" strike="noStrike" cap="none" normalizeH="0" baseline="0" dirty="0" smtClean="0">
              <a:ln>
                <a:noFill/>
              </a:ln>
              <a:solidFill>
                <a:schemeClr val="tx1"/>
              </a:solidFill>
              <a:effectLst/>
              <a:latin typeface="+mj-lt"/>
            </a:endParaRPr>
          </a:p>
        </p:txBody>
      </p:sp>
    </p:spTree>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Рисунок 5" descr="GE131_350A.jpg"/>
          <p:cNvPicPr>
            <a:picLocks noChangeAspect="1"/>
          </p:cNvPicPr>
          <p:nvPr/>
        </p:nvPicPr>
        <p:blipFill>
          <a:blip r:embed="rId3" cstate="print">
            <a:lum bright="-17000" contrast="40000"/>
          </a:blip>
          <a:srcRect l="42655" t="23533" r="7797" b="27049"/>
          <a:stretch>
            <a:fillRect/>
          </a:stretch>
        </p:blipFill>
        <p:spPr>
          <a:xfrm flipV="1">
            <a:off x="0" y="0"/>
            <a:ext cx="9143999" cy="6858000"/>
          </a:xfrm>
          <a:prstGeom prst="rect">
            <a:avLst/>
          </a:prstGeom>
        </p:spPr>
      </p:pic>
      <p:sp>
        <p:nvSpPr>
          <p:cNvPr id="3" name="Заголовок 2"/>
          <p:cNvSpPr>
            <a:spLocks noGrp="1"/>
          </p:cNvSpPr>
          <p:nvPr>
            <p:ph type="title"/>
          </p:nvPr>
        </p:nvSpPr>
        <p:spPr>
          <a:xfrm>
            <a:off x="457200" y="381000"/>
            <a:ext cx="8229600" cy="1175792"/>
          </a:xfrm>
        </p:spPr>
        <p:txBody>
          <a:bodyPr>
            <a:normAutofit/>
          </a:bodyPr>
          <a:lstStyle/>
          <a:p>
            <a:pPr marL="342900" indent="-342900" fontAlgn="base">
              <a:lnSpc>
                <a:spcPct val="115000"/>
              </a:lnSpc>
              <a:spcAft>
                <a:spcPct val="0"/>
              </a:spcAft>
            </a:pPr>
            <a:r>
              <a:rPr lang="ru-RU" sz="2400" b="1" dirty="0" smtClean="0">
                <a:ln>
                  <a:solidFill>
                    <a:sysClr val="windowText" lastClr="000000"/>
                  </a:solidFill>
                </a:ln>
                <a:ea typeface="+mn-ea"/>
                <a:cs typeface="+mn-cs"/>
              </a:rPr>
              <a:t>Ворота для шлюза</a:t>
            </a:r>
            <a:endParaRPr lang="ru-RU" sz="2400" b="1" dirty="0">
              <a:ln>
                <a:solidFill>
                  <a:sysClr val="windowText" lastClr="000000"/>
                </a:solidFill>
              </a:ln>
              <a:ea typeface="+mn-ea"/>
              <a:cs typeface="+mn-cs"/>
            </a:endParaRPr>
          </a:p>
        </p:txBody>
      </p:sp>
      <p:pic>
        <p:nvPicPr>
          <p:cNvPr id="4" name="Содержимое 3" descr="Ворота для шлюза">
            <a:hlinkClick r:id="rId4" tgtFrame="_blank" tooltip="&quot;Ворота для шлюза&quot;"/>
          </p:cNvPr>
          <p:cNvPicPr>
            <a:picLocks noGrp="1"/>
          </p:cNvPicPr>
          <p:nvPr>
            <p:ph sz="half" idx="1"/>
          </p:nvPr>
        </p:nvPicPr>
        <p:blipFill>
          <a:blip r:embed="rId5" cstate="print">
            <a:lum bright="-10000" contrast="10000"/>
            <a:extLst>
              <a:ext uri="{28A0092B-C50C-407E-A947-70E740481C1C}">
                <a14:useLocalDpi xmlns="" xmlns:a14="http://schemas.microsoft.com/office/drawing/2010/main" val="0"/>
              </a:ext>
            </a:extLst>
          </a:blip>
          <a:stretch>
            <a:fillRect/>
          </a:stretch>
        </p:blipFill>
        <p:spPr bwMode="auto">
          <a:xfrm>
            <a:off x="457200" y="2485292"/>
            <a:ext cx="4038600" cy="3106615"/>
          </a:xfrm>
          <a:prstGeom prst="rect">
            <a:avLst/>
          </a:prstGeom>
          <a:ln>
            <a:noFill/>
          </a:ln>
          <a:effectLst>
            <a:outerShdw blurRad="292100" dist="139700" dir="2700000" algn="tl" rotWithShape="0">
              <a:srgbClr val="333333">
                <a:alpha val="65000"/>
              </a:srgbClr>
            </a:outerShdw>
          </a:effectLst>
        </p:spPr>
        <p:style>
          <a:lnRef idx="2">
            <a:schemeClr val="accent1"/>
          </a:lnRef>
          <a:fillRef idx="1">
            <a:schemeClr val="lt1"/>
          </a:fillRef>
          <a:effectRef idx="0">
            <a:schemeClr val="accent1"/>
          </a:effectRef>
          <a:fontRef idx="minor">
            <a:schemeClr val="dk1"/>
          </a:fontRef>
        </p:style>
      </p:pic>
      <p:sp>
        <p:nvSpPr>
          <p:cNvPr id="10" name="Текст 9"/>
          <p:cNvSpPr>
            <a:spLocks noGrp="1"/>
          </p:cNvSpPr>
          <p:nvPr>
            <p:ph type="body" sz="half" idx="2"/>
          </p:nvPr>
        </p:nvSpPr>
        <p:spPr>
          <a:xfrm>
            <a:off x="4648200" y="1484784"/>
            <a:ext cx="4038600" cy="4611216"/>
          </a:xfrm>
        </p:spPr>
        <p:txBody>
          <a:bodyPr>
            <a:normAutofit fontScale="62500" lnSpcReduction="20000"/>
          </a:bodyPr>
          <a:lstStyle/>
          <a:p>
            <a:pPr algn="just" fontAlgn="base">
              <a:lnSpc>
                <a:spcPct val="120000"/>
              </a:lnSpc>
              <a:spcBef>
                <a:spcPct val="0"/>
              </a:spcBef>
              <a:spcAft>
                <a:spcPct val="0"/>
              </a:spcAft>
              <a:buNone/>
            </a:pPr>
            <a:r>
              <a:rPr lang="ru-RU" b="1" dirty="0" smtClean="0">
                <a:ln>
                  <a:solidFill>
                    <a:sysClr val="windowText" lastClr="000000"/>
                  </a:solidFill>
                </a:ln>
                <a:solidFill>
                  <a:srgbClr val="663300"/>
                </a:solidFill>
                <a:latin typeface="GothicRus Condenced" pitchFamily="18" charset="0"/>
              </a:rPr>
              <a:t>       </a:t>
            </a:r>
            <a:r>
              <a:rPr lang="ru-RU" b="1" dirty="0" smtClean="0">
                <a:ln>
                  <a:solidFill>
                    <a:sysClr val="windowText" lastClr="000000"/>
                  </a:solidFill>
                </a:ln>
              </a:rPr>
              <a:t>Леонардо усовершенствовал систему открытия и закрытия шлюзовых ворот. Он изобрел маленькие шлюзовые ворота с засовом в их основании. Засов позволял впустить то количество воды, которое было необходимо для выравнивания давления по обеим сторонам главных ворот, что облегчало их открытие.</a:t>
            </a:r>
          </a:p>
          <a:p>
            <a:pPr>
              <a:buNone/>
            </a:pPr>
            <a:endParaRPr lang="ru-RU" dirty="0"/>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sp>
        <p:nvSpPr>
          <p:cNvPr id="2" name="Заголовок 1"/>
          <p:cNvSpPr>
            <a:spLocks noGrp="1"/>
          </p:cNvSpPr>
          <p:nvPr>
            <p:ph type="title"/>
          </p:nvPr>
        </p:nvSpPr>
        <p:spPr>
          <a:xfrm>
            <a:off x="457200" y="188640"/>
            <a:ext cx="8229600" cy="648072"/>
          </a:xfrm>
        </p:spPr>
        <p:txBody>
          <a:bodyPr>
            <a:normAutofit/>
          </a:bodyPr>
          <a:lstStyle/>
          <a:p>
            <a:pPr fontAlgn="base">
              <a:lnSpc>
                <a:spcPct val="115000"/>
              </a:lnSpc>
              <a:spcAft>
                <a:spcPct val="0"/>
              </a:spcAft>
            </a:pPr>
            <a:r>
              <a:rPr lang="ru-RU" sz="2400" b="1" dirty="0" smtClean="0">
                <a:ln>
                  <a:solidFill>
                    <a:sysClr val="windowText" lastClr="000000"/>
                  </a:solidFill>
                </a:ln>
                <a:ea typeface="+mn-ea"/>
                <a:cs typeface="+mn-cs"/>
              </a:rPr>
              <a:t>Дноуглубительный снаряд</a:t>
            </a:r>
            <a:endParaRPr lang="ru-RU" sz="2400" b="1" dirty="0">
              <a:ln>
                <a:solidFill>
                  <a:sysClr val="windowText" lastClr="000000"/>
                </a:solidFill>
              </a:ln>
              <a:ea typeface="+mn-ea"/>
              <a:cs typeface="+mn-cs"/>
            </a:endParaRPr>
          </a:p>
        </p:txBody>
      </p:sp>
      <p:pic>
        <p:nvPicPr>
          <p:cNvPr id="4" name="Рисунок 3" descr="Дноуглубительный снаряд">
            <a:hlinkClick r:id="rId3" tgtFrame="_blank" tooltip="&quot;Дноуглубительный снаряд&quot;"/>
          </p:cNvPr>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619672" y="980728"/>
            <a:ext cx="5929328" cy="3571900"/>
          </a:xfrm>
          <a:prstGeom prst="rect">
            <a:avLst/>
          </a:prstGeom>
          <a:ln>
            <a:noFill/>
          </a:ln>
          <a:effectLst>
            <a:outerShdw blurRad="292100" dist="139700" dir="2700000" algn="tl" rotWithShape="0">
              <a:srgbClr val="333333">
                <a:alpha val="65000"/>
              </a:srgbClr>
            </a:outerShdw>
          </a:effectLst>
        </p:spPr>
        <p:style>
          <a:lnRef idx="2">
            <a:schemeClr val="accent1"/>
          </a:lnRef>
          <a:fillRef idx="1">
            <a:schemeClr val="lt1"/>
          </a:fillRef>
          <a:effectRef idx="0">
            <a:schemeClr val="accent1"/>
          </a:effectRef>
          <a:fontRef idx="minor">
            <a:schemeClr val="dk1"/>
          </a:fontRef>
        </p:style>
      </p:pic>
      <p:sp>
        <p:nvSpPr>
          <p:cNvPr id="6" name="Содержимое 5"/>
          <p:cNvSpPr>
            <a:spLocks noGrp="1"/>
          </p:cNvSpPr>
          <p:nvPr>
            <p:ph idx="1"/>
          </p:nvPr>
        </p:nvSpPr>
        <p:spPr>
          <a:xfrm>
            <a:off x="-36512" y="4581128"/>
            <a:ext cx="8892480" cy="2088232"/>
          </a:xfrm>
        </p:spPr>
        <p:txBody>
          <a:bodyPr>
            <a:noAutofit/>
          </a:bodyPr>
          <a:lstStyle/>
          <a:p>
            <a:pPr algn="just" fontAlgn="base">
              <a:lnSpc>
                <a:spcPct val="115000"/>
              </a:lnSpc>
              <a:spcBef>
                <a:spcPct val="0"/>
              </a:spcBef>
              <a:spcAft>
                <a:spcPct val="0"/>
              </a:spcAft>
              <a:buNone/>
            </a:pPr>
            <a:r>
              <a:rPr lang="ru-RU" sz="2000" b="1" dirty="0" smtClean="0">
                <a:latin typeface="Times New Roman" pitchFamily="18" charset="0"/>
                <a:cs typeface="Times New Roman" pitchFamily="18" charset="0"/>
              </a:rPr>
              <a:t>      </a:t>
            </a:r>
            <a:r>
              <a:rPr lang="ru-RU" sz="2000" b="1" dirty="0" smtClean="0">
                <a:ln>
                  <a:solidFill>
                    <a:sysClr val="windowText" lastClr="000000"/>
                  </a:solidFill>
                </a:ln>
              </a:rPr>
              <a:t>Для очистки каналов Леонардо изобрел драгу, помещаемую между двумя лодками и снабженную четырьмя лопастями. Лопасти приводились в движение рукоятью. По замыслу, собранный со дна ил складывался на плот, укрепленный между двумя лодками. При повороте колеса трос, привязанный к берегу, наматывался на барабан, что автоматически передвигало установку. </a:t>
            </a:r>
            <a:endParaRPr lang="ru-RU" sz="2000" b="1" dirty="0">
              <a:ln>
                <a:solidFill>
                  <a:sysClr val="windowText" lastClr="000000"/>
                </a:solidFill>
              </a:ln>
            </a:endParaRPr>
          </a:p>
        </p:txBody>
      </p:sp>
    </p:spTree>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GE131_350A.jpg"/>
          <p:cNvPicPr>
            <a:picLocks noChangeAspect="1"/>
          </p:cNvPicPr>
          <p:nvPr/>
        </p:nvPicPr>
        <p:blipFill>
          <a:blip r:embed="rId2" cstate="print">
            <a:lum bright="-17000" contrast="40000"/>
          </a:blip>
          <a:srcRect l="42655" t="23533" r="7797" b="27049"/>
          <a:stretch>
            <a:fillRect/>
          </a:stretch>
        </p:blipFill>
        <p:spPr>
          <a:xfrm flipV="1">
            <a:off x="1" y="0"/>
            <a:ext cx="9143999" cy="6858000"/>
          </a:xfrm>
          <a:prstGeom prst="rect">
            <a:avLst/>
          </a:prstGeom>
        </p:spPr>
      </p:pic>
      <p:sp>
        <p:nvSpPr>
          <p:cNvPr id="3" name="Заголовок 2"/>
          <p:cNvSpPr>
            <a:spLocks noGrp="1"/>
          </p:cNvSpPr>
          <p:nvPr>
            <p:ph type="title"/>
          </p:nvPr>
        </p:nvSpPr>
        <p:spPr>
          <a:xfrm>
            <a:off x="285720" y="274638"/>
            <a:ext cx="8643998" cy="1143000"/>
          </a:xfrm>
        </p:spPr>
        <p:txBody>
          <a:bodyPr>
            <a:normAutofit/>
          </a:bodyPr>
          <a:lstStyle/>
          <a:p>
            <a:pPr fontAlgn="base">
              <a:lnSpc>
                <a:spcPct val="115000"/>
              </a:lnSpc>
              <a:spcAft>
                <a:spcPct val="0"/>
              </a:spcAft>
            </a:pPr>
            <a:r>
              <a:rPr lang="ru-RU" sz="2400" b="1" dirty="0" smtClean="0">
                <a:ln>
                  <a:solidFill>
                    <a:sysClr val="windowText" lastClr="000000"/>
                  </a:solidFill>
                </a:ln>
                <a:ea typeface="+mn-ea"/>
                <a:cs typeface="+mn-cs"/>
              </a:rPr>
              <a:t>Машина для поднятия длинных предметов</a:t>
            </a:r>
            <a:endParaRPr lang="ru-RU" sz="2400" b="1" dirty="0">
              <a:ln>
                <a:solidFill>
                  <a:sysClr val="windowText" lastClr="000000"/>
                </a:solidFill>
              </a:ln>
              <a:ea typeface="+mn-ea"/>
              <a:cs typeface="+mn-cs"/>
            </a:endParaRPr>
          </a:p>
        </p:txBody>
      </p:sp>
      <p:pic>
        <p:nvPicPr>
          <p:cNvPr id="4" name="Рисунок 3" descr="Машина для поднятия длинных предметов">
            <a:hlinkClick r:id="rId3" tgtFrame="_blank" tooltip="&quot;Машина для поднятия длинных предметов&quot;"/>
          </p:cNvPr>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67744" y="1988840"/>
            <a:ext cx="4395807" cy="4643460"/>
          </a:xfrm>
          <a:prstGeom prst="rect">
            <a:avLst/>
          </a:prstGeom>
          <a:ln>
            <a:noFill/>
          </a:ln>
          <a:effectLst>
            <a:outerShdw blurRad="292100" dist="139700" dir="2700000" algn="tl" rotWithShape="0">
              <a:srgbClr val="333333">
                <a:alpha val="65000"/>
              </a:srgbClr>
            </a:outerShdw>
          </a:effectLst>
        </p:spPr>
        <p:style>
          <a:lnRef idx="2">
            <a:schemeClr val="accent1">
              <a:shade val="50000"/>
            </a:schemeClr>
          </a:lnRef>
          <a:fillRef idx="1">
            <a:schemeClr val="accent1"/>
          </a:fillRef>
          <a:effectRef idx="0">
            <a:schemeClr val="accent1"/>
          </a:effectRef>
          <a:fontRef idx="minor">
            <a:schemeClr val="lt1"/>
          </a:fontRef>
        </p:style>
      </p:pic>
    </p:spTree>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sp>
        <p:nvSpPr>
          <p:cNvPr id="3" name="Заголовок 2"/>
          <p:cNvSpPr>
            <a:spLocks noGrp="1"/>
          </p:cNvSpPr>
          <p:nvPr>
            <p:ph type="title"/>
          </p:nvPr>
        </p:nvSpPr>
        <p:spPr>
          <a:xfrm>
            <a:off x="457200" y="274638"/>
            <a:ext cx="8229600" cy="796908"/>
          </a:xfrm>
        </p:spPr>
        <p:txBody>
          <a:bodyPr>
            <a:normAutofit/>
          </a:bodyPr>
          <a:lstStyle/>
          <a:p>
            <a:pPr fontAlgn="base">
              <a:lnSpc>
                <a:spcPct val="115000"/>
              </a:lnSpc>
              <a:spcAft>
                <a:spcPct val="0"/>
              </a:spcAft>
            </a:pPr>
            <a:r>
              <a:rPr lang="ru-RU" sz="2400" b="1" dirty="0" smtClean="0">
                <a:ln>
                  <a:solidFill>
                    <a:sysClr val="windowText" lastClr="000000"/>
                  </a:solidFill>
                </a:ln>
                <a:ea typeface="+mn-ea"/>
                <a:cs typeface="+mn-cs"/>
              </a:rPr>
              <a:t>Автомобиль</a:t>
            </a:r>
            <a:endParaRPr lang="ru-RU" sz="2400" b="1" dirty="0">
              <a:ln>
                <a:solidFill>
                  <a:sysClr val="windowText" lastClr="000000"/>
                </a:solidFill>
              </a:ln>
              <a:ea typeface="+mn-ea"/>
              <a:cs typeface="+mn-cs"/>
            </a:endParaRPr>
          </a:p>
        </p:txBody>
      </p:sp>
      <p:pic>
        <p:nvPicPr>
          <p:cNvPr id="5" name="Рисунок 4" descr="Автомобиль">
            <a:hlinkClick r:id="rId3" tgtFrame="_blank" tooltip="Автомобиль"/>
          </p:cNvPr>
          <p:cNvPicPr/>
          <p:nvPr/>
        </p:nvPicPr>
        <p:blipFill>
          <a:blip r:embed="rId4" cstate="print">
            <a:lum bright="-10000"/>
            <a:extLst>
              <a:ext uri="{28A0092B-C50C-407E-A947-70E740481C1C}">
                <a14:useLocalDpi xmlns="" xmlns:a14="http://schemas.microsoft.com/office/drawing/2010/main" val="0"/>
              </a:ext>
            </a:extLst>
          </a:blip>
          <a:srcRect/>
          <a:stretch>
            <a:fillRect/>
          </a:stretch>
        </p:blipFill>
        <p:spPr bwMode="auto">
          <a:xfrm>
            <a:off x="5508104" y="1124744"/>
            <a:ext cx="3457587" cy="5214974"/>
          </a:xfrm>
          <a:prstGeom prst="rect">
            <a:avLst/>
          </a:prstGeom>
          <a:ln>
            <a:noFill/>
          </a:ln>
          <a:effectLst>
            <a:outerShdw blurRad="292100" dist="139700" dir="2700000" algn="tl" rotWithShape="0">
              <a:srgbClr val="333333">
                <a:alpha val="65000"/>
              </a:srgbClr>
            </a:outerShdw>
          </a:effectLst>
        </p:spPr>
        <p:style>
          <a:lnRef idx="2">
            <a:schemeClr val="accent1"/>
          </a:lnRef>
          <a:fillRef idx="1">
            <a:schemeClr val="lt1"/>
          </a:fillRef>
          <a:effectRef idx="0">
            <a:schemeClr val="accent1"/>
          </a:effectRef>
          <a:fontRef idx="minor">
            <a:schemeClr val="dk1"/>
          </a:fontRef>
        </p:style>
      </p:pic>
      <p:sp>
        <p:nvSpPr>
          <p:cNvPr id="7" name="Прямоугольник 6"/>
          <p:cNvSpPr/>
          <p:nvPr/>
        </p:nvSpPr>
        <p:spPr>
          <a:xfrm>
            <a:off x="323528" y="1412776"/>
            <a:ext cx="5040560" cy="5380704"/>
          </a:xfrm>
          <a:prstGeom prst="rect">
            <a:avLst/>
          </a:prstGeom>
        </p:spPr>
        <p:txBody>
          <a:bodyPr wrap="square">
            <a:spAutoFit/>
          </a:bodyPr>
          <a:lstStyle/>
          <a:p>
            <a:pPr algn="just" fontAlgn="base">
              <a:lnSpc>
                <a:spcPct val="115000"/>
              </a:lnSpc>
              <a:spcBef>
                <a:spcPct val="0"/>
              </a:spcBef>
              <a:spcAft>
                <a:spcPct val="0"/>
              </a:spcAft>
            </a:pPr>
            <a:r>
              <a:rPr lang="ru-RU" sz="2000" b="1" dirty="0" smtClean="0">
                <a:ln>
                  <a:solidFill>
                    <a:sysClr val="windowText" lastClr="000000"/>
                  </a:solidFill>
                </a:ln>
                <a:latin typeface="+mj-lt"/>
              </a:rPr>
              <a:t>    Это прототип современного автомобиля. Самодвижущаяся телега движется с помощью сложного арбалетного механизма, который передает энергию приводам, соединенным с рулем. Задние колеса имеют дифференцированные приводы и могут двигаться независимо. Четвертое колесо соединено с рулем, при помощи которого можно управлять телегой. Первоначально это транспортное средство предназначалось для увеселения королевского двора и относилось к тому ряду самодвижущихся машин, которые были созданы другими инженерами средневековья и Возрождения.</a:t>
            </a:r>
            <a:endParaRPr lang="ru-RU" sz="2000" b="1" dirty="0">
              <a:ln>
                <a:solidFill>
                  <a:sysClr val="windowText" lastClr="000000"/>
                </a:solidFill>
              </a:ln>
              <a:latin typeface="+mj-lt"/>
            </a:endParaRPr>
          </a:p>
        </p:txBody>
      </p:sp>
    </p:spTree>
  </p:cSld>
  <p:clrMapOvr>
    <a:masterClrMapping/>
  </p:clrMapOvr>
  <p:transition spd="slow"/>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sp>
        <p:nvSpPr>
          <p:cNvPr id="3" name="Заголовок 2"/>
          <p:cNvSpPr>
            <a:spLocks noGrp="1"/>
          </p:cNvSpPr>
          <p:nvPr>
            <p:ph type="title"/>
          </p:nvPr>
        </p:nvSpPr>
        <p:spPr>
          <a:xfrm>
            <a:off x="500034" y="274638"/>
            <a:ext cx="8186766" cy="725470"/>
          </a:xfrm>
        </p:spPr>
        <p:txBody>
          <a:bodyPr>
            <a:normAutofit/>
          </a:bodyPr>
          <a:lstStyle/>
          <a:p>
            <a:pPr fontAlgn="base">
              <a:lnSpc>
                <a:spcPct val="115000"/>
              </a:lnSpc>
              <a:spcAft>
                <a:spcPct val="0"/>
              </a:spcAft>
            </a:pPr>
            <a:r>
              <a:rPr lang="ru-RU" sz="2400" b="1" dirty="0" smtClean="0">
                <a:ln>
                  <a:solidFill>
                    <a:sysClr val="windowText" lastClr="000000"/>
                  </a:solidFill>
                </a:ln>
                <a:ea typeface="+mn-ea"/>
                <a:cs typeface="+mn-cs"/>
              </a:rPr>
              <a:t>Горизонтальное сверло</a:t>
            </a:r>
            <a:endParaRPr lang="ru-RU" sz="2400" b="1" dirty="0">
              <a:ln>
                <a:solidFill>
                  <a:sysClr val="windowText" lastClr="000000"/>
                </a:solidFill>
              </a:ln>
              <a:ea typeface="+mn-ea"/>
              <a:cs typeface="+mn-cs"/>
            </a:endParaRPr>
          </a:p>
        </p:txBody>
      </p:sp>
      <p:pic>
        <p:nvPicPr>
          <p:cNvPr id="4" name="Рисунок 3" descr="Горизонтальное сверло">
            <a:hlinkClick r:id="rId3" tgtFrame="_blank" tooltip="&quot;Горизонтальное сверло&quot;"/>
          </p:cNvPr>
          <p:cNvPicPr/>
          <p:nvPr/>
        </p:nvPicPr>
        <p:blipFill>
          <a:blip r:embed="rId4" cstate="print">
            <a:lum bright="-20000" contrast="40000"/>
            <a:extLst>
              <a:ext uri="{28A0092B-C50C-407E-A947-70E740481C1C}">
                <a14:useLocalDpi xmlns="" xmlns:a14="http://schemas.microsoft.com/office/drawing/2010/main" val="0"/>
              </a:ext>
            </a:extLst>
          </a:blip>
          <a:srcRect/>
          <a:stretch>
            <a:fillRect/>
          </a:stretch>
        </p:blipFill>
        <p:spPr bwMode="auto">
          <a:xfrm>
            <a:off x="2214546" y="1000108"/>
            <a:ext cx="5072098" cy="4000528"/>
          </a:xfrm>
          <a:prstGeom prst="rect">
            <a:avLst/>
          </a:prstGeom>
          <a:ln>
            <a:noFill/>
          </a:ln>
          <a:effectLst>
            <a:outerShdw blurRad="292100" dist="139700" dir="2700000" algn="tl" rotWithShape="0">
              <a:srgbClr val="333333">
                <a:alpha val="65000"/>
              </a:srgbClr>
            </a:outerShdw>
          </a:effectLst>
        </p:spPr>
        <p:style>
          <a:lnRef idx="2">
            <a:schemeClr val="accent1"/>
          </a:lnRef>
          <a:fillRef idx="1">
            <a:schemeClr val="lt1"/>
          </a:fillRef>
          <a:effectRef idx="0">
            <a:schemeClr val="accent1"/>
          </a:effectRef>
          <a:fontRef idx="minor">
            <a:schemeClr val="dk1"/>
          </a:fontRef>
        </p:style>
      </p:pic>
      <p:sp>
        <p:nvSpPr>
          <p:cNvPr id="6" name="Прямоугольник 5"/>
          <p:cNvSpPr/>
          <p:nvPr/>
        </p:nvSpPr>
        <p:spPr>
          <a:xfrm>
            <a:off x="0" y="5157192"/>
            <a:ext cx="9144000" cy="1479700"/>
          </a:xfrm>
          <a:prstGeom prst="rect">
            <a:avLst/>
          </a:prstGeom>
        </p:spPr>
        <p:txBody>
          <a:bodyPr wrap="square">
            <a:spAutoFit/>
          </a:bodyPr>
          <a:lstStyle/>
          <a:p>
            <a:pPr algn="just" fontAlgn="base">
              <a:lnSpc>
                <a:spcPct val="115000"/>
              </a:lnSpc>
              <a:spcBef>
                <a:spcPct val="0"/>
              </a:spcBef>
              <a:spcAft>
                <a:spcPct val="0"/>
              </a:spcAft>
            </a:pPr>
            <a:r>
              <a:rPr lang="ru-RU" sz="2000" b="1" dirty="0" smtClean="0">
                <a:ln>
                  <a:solidFill>
                    <a:sysClr val="windowText" lastClr="000000"/>
                  </a:solidFill>
                </a:ln>
              </a:rPr>
              <a:t>     В нижнем левом углу рисунка - горизонтальное сверло, которым сверлили стволы деревьев для изготовления водопроводных труб. Новшество заключалось в возможности регулировать положение бревна с тем, чтобы его центр совпадал со сверлом.</a:t>
            </a:r>
          </a:p>
        </p:txBody>
      </p:sp>
    </p:spTree>
  </p:cSld>
  <p:clrMapOvr>
    <a:masterClrMapping/>
  </p:clrMapOvr>
  <p:transition spd="slow"/>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sp>
        <p:nvSpPr>
          <p:cNvPr id="3" name="Заголовок 2"/>
          <p:cNvSpPr>
            <a:spLocks noGrp="1"/>
          </p:cNvSpPr>
          <p:nvPr>
            <p:ph type="title"/>
          </p:nvPr>
        </p:nvSpPr>
        <p:spPr>
          <a:xfrm>
            <a:off x="500034" y="214290"/>
            <a:ext cx="8186766" cy="725470"/>
          </a:xfrm>
        </p:spPr>
        <p:txBody>
          <a:bodyPr>
            <a:normAutofit/>
          </a:bodyPr>
          <a:lstStyle/>
          <a:p>
            <a:pPr fontAlgn="base">
              <a:lnSpc>
                <a:spcPct val="115000"/>
              </a:lnSpc>
              <a:spcAft>
                <a:spcPct val="0"/>
              </a:spcAft>
            </a:pPr>
            <a:r>
              <a:rPr lang="ru-RU" sz="2400" b="1" dirty="0" smtClean="0">
                <a:ln>
                  <a:solidFill>
                    <a:sysClr val="windowText" lastClr="000000"/>
                  </a:solidFill>
                </a:ln>
                <a:ea typeface="+mn-ea"/>
                <a:cs typeface="+mn-cs"/>
              </a:rPr>
              <a:t>Сепаратор муки</a:t>
            </a:r>
            <a:endParaRPr lang="ru-RU" sz="2400" b="1" dirty="0">
              <a:ln>
                <a:solidFill>
                  <a:sysClr val="windowText" lastClr="000000"/>
                </a:solidFill>
              </a:ln>
              <a:ea typeface="+mn-ea"/>
              <a:cs typeface="+mn-cs"/>
            </a:endParaRPr>
          </a:p>
        </p:txBody>
      </p:sp>
      <p:pic>
        <p:nvPicPr>
          <p:cNvPr id="4" name="Рисунок 3" descr="Сепаратор муки">
            <a:hlinkClick r:id="rId3" tgtFrame="_blank" tooltip="&quot;Сепаратор муки&quot;"/>
          </p:cNvPr>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3528" y="1368698"/>
            <a:ext cx="4857784" cy="3500462"/>
          </a:xfrm>
          <a:prstGeom prst="rect">
            <a:avLst/>
          </a:prstGeom>
          <a:ln>
            <a:noFill/>
          </a:ln>
          <a:effectLst>
            <a:outerShdw blurRad="292100" dist="139700" dir="2700000" algn="tl" rotWithShape="0">
              <a:srgbClr val="333333">
                <a:alpha val="65000"/>
              </a:srgbClr>
            </a:outerShdw>
          </a:effectLst>
        </p:spPr>
        <p:style>
          <a:lnRef idx="2">
            <a:schemeClr val="accent1"/>
          </a:lnRef>
          <a:fillRef idx="1">
            <a:schemeClr val="lt1"/>
          </a:fillRef>
          <a:effectRef idx="0">
            <a:schemeClr val="accent1"/>
          </a:effectRef>
          <a:fontRef idx="minor">
            <a:schemeClr val="dk1"/>
          </a:fontRef>
        </p:style>
      </p:pic>
      <p:pic>
        <p:nvPicPr>
          <p:cNvPr id="5" name="Рисунок 4" descr="Сепаратор муки2">
            <a:hlinkClick r:id="rId5" tgtFrame="_blank" tooltip="&quot;Сепаратор муки2&quot;"/>
          </p:cNvPr>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364088" y="1340768"/>
            <a:ext cx="3543304" cy="3500462"/>
          </a:xfrm>
          <a:prstGeom prst="rect">
            <a:avLst/>
          </a:prstGeom>
          <a:ln>
            <a:noFill/>
          </a:ln>
          <a:effectLst>
            <a:outerShdw blurRad="292100" dist="139700" dir="2700000" algn="tl" rotWithShape="0">
              <a:srgbClr val="333333">
                <a:alpha val="65000"/>
              </a:srgbClr>
            </a:outerShdw>
          </a:effectLst>
        </p:spPr>
        <p:style>
          <a:lnRef idx="2">
            <a:schemeClr val="accent1"/>
          </a:lnRef>
          <a:fillRef idx="1">
            <a:schemeClr val="lt1"/>
          </a:fillRef>
          <a:effectRef idx="0">
            <a:schemeClr val="accent1"/>
          </a:effectRef>
          <a:fontRef idx="minor">
            <a:schemeClr val="dk1"/>
          </a:fontRef>
        </p:style>
      </p:pic>
      <p:sp>
        <p:nvSpPr>
          <p:cNvPr id="7" name="Прямоугольник 6"/>
          <p:cNvSpPr/>
          <p:nvPr/>
        </p:nvSpPr>
        <p:spPr>
          <a:xfrm>
            <a:off x="0" y="4941168"/>
            <a:ext cx="8748464" cy="1479700"/>
          </a:xfrm>
          <a:prstGeom prst="rect">
            <a:avLst/>
          </a:prstGeom>
        </p:spPr>
        <p:txBody>
          <a:bodyPr wrap="square">
            <a:spAutoFit/>
          </a:bodyPr>
          <a:lstStyle/>
          <a:p>
            <a:pPr algn="just" fontAlgn="base">
              <a:lnSpc>
                <a:spcPct val="115000"/>
              </a:lnSpc>
              <a:spcBef>
                <a:spcPct val="0"/>
              </a:spcBef>
              <a:spcAft>
                <a:spcPct val="0"/>
              </a:spcAft>
            </a:pPr>
            <a:r>
              <a:rPr lang="ru-RU" sz="2000" b="1" dirty="0" smtClean="0">
                <a:ln>
                  <a:solidFill>
                    <a:sysClr val="windowText" lastClr="000000"/>
                  </a:solidFill>
                </a:ln>
              </a:rPr>
              <a:t>    Машина для помола зерна, которое по желобу ссыпалось в матерчатый рукав. Далее этот рукав начинал вибрировать при помощи шеста, соединенного с приводами мельничного колеса так, чтобы мука высыпалась из мешка, отделяясь от шелухи.</a:t>
            </a:r>
          </a:p>
        </p:txBody>
      </p:sp>
    </p:spTree>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sp>
        <p:nvSpPr>
          <p:cNvPr id="3" name="Заголовок 2"/>
          <p:cNvSpPr>
            <a:spLocks noGrp="1"/>
          </p:cNvSpPr>
          <p:nvPr>
            <p:ph type="title"/>
          </p:nvPr>
        </p:nvSpPr>
        <p:spPr>
          <a:xfrm>
            <a:off x="428596" y="0"/>
            <a:ext cx="8258204" cy="980728"/>
          </a:xfrm>
        </p:spPr>
        <p:txBody>
          <a:bodyPr>
            <a:normAutofit/>
          </a:bodyPr>
          <a:lstStyle/>
          <a:p>
            <a:pPr fontAlgn="base">
              <a:lnSpc>
                <a:spcPct val="115000"/>
              </a:lnSpc>
              <a:spcAft>
                <a:spcPct val="0"/>
              </a:spcAft>
            </a:pPr>
            <a:r>
              <a:rPr lang="en-US" sz="2400" b="1" dirty="0" smtClean="0">
                <a:ln>
                  <a:solidFill>
                    <a:sysClr val="windowText" lastClr="000000"/>
                  </a:solidFill>
                </a:ln>
                <a:ea typeface="+mn-ea"/>
                <a:cs typeface="+mn-cs"/>
              </a:rPr>
              <a:t>Машина для</a:t>
            </a:r>
            <a:r>
              <a:rPr lang="ru-RU" sz="2400" b="1" dirty="0" smtClean="0">
                <a:ln>
                  <a:solidFill>
                    <a:sysClr val="windowText" lastClr="000000"/>
                  </a:solidFill>
                </a:ln>
                <a:ea typeface="+mn-ea"/>
                <a:cs typeface="+mn-cs"/>
              </a:rPr>
              <a:t> </a:t>
            </a:r>
            <a:r>
              <a:rPr lang="en-US" sz="2400" b="1" dirty="0" smtClean="0">
                <a:ln>
                  <a:solidFill>
                    <a:sysClr val="windowText" lastClr="000000"/>
                  </a:solidFill>
                </a:ln>
                <a:ea typeface="+mn-ea"/>
                <a:cs typeface="+mn-cs"/>
              </a:rPr>
              <a:t> плетения </a:t>
            </a:r>
            <a:r>
              <a:rPr lang="ru-RU" sz="2400" b="1" dirty="0" smtClean="0">
                <a:ln>
                  <a:solidFill>
                    <a:sysClr val="windowText" lastClr="000000"/>
                  </a:solidFill>
                </a:ln>
                <a:ea typeface="+mn-ea"/>
                <a:cs typeface="+mn-cs"/>
              </a:rPr>
              <a:t> </a:t>
            </a:r>
            <a:r>
              <a:rPr lang="en-US" sz="2400" b="1" dirty="0" smtClean="0">
                <a:ln>
                  <a:solidFill>
                    <a:sysClr val="windowText" lastClr="000000"/>
                  </a:solidFill>
                </a:ln>
                <a:ea typeface="+mn-ea"/>
                <a:cs typeface="+mn-cs"/>
              </a:rPr>
              <a:t>канатов</a:t>
            </a:r>
            <a:endParaRPr lang="ru-RU" sz="2400" b="1" dirty="0">
              <a:ln>
                <a:solidFill>
                  <a:sysClr val="windowText" lastClr="000000"/>
                </a:solidFill>
              </a:ln>
              <a:ea typeface="+mn-ea"/>
              <a:cs typeface="+mn-cs"/>
            </a:endParaRPr>
          </a:p>
        </p:txBody>
      </p:sp>
      <p:pic>
        <p:nvPicPr>
          <p:cNvPr id="4" name="Рисунок 3" descr="Машина для плетения канатов">
            <a:hlinkClick r:id="rId3" tgtFrame="_blank" tooltip="&quot;Машина для плетения канатов&quot;"/>
          </p:cNvPr>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971600" y="1124744"/>
            <a:ext cx="7000911" cy="3000396"/>
          </a:xfrm>
          <a:prstGeom prst="rect">
            <a:avLst/>
          </a:prstGeom>
          <a:ln>
            <a:noFill/>
          </a:ln>
          <a:effectLst>
            <a:outerShdw blurRad="292100" dist="139700" dir="2700000" algn="tl" rotWithShape="0">
              <a:srgbClr val="333333">
                <a:alpha val="65000"/>
              </a:srgbClr>
            </a:outerShdw>
          </a:effectLst>
        </p:spPr>
        <p:style>
          <a:lnRef idx="2">
            <a:schemeClr val="accent1"/>
          </a:lnRef>
          <a:fillRef idx="1">
            <a:schemeClr val="lt1"/>
          </a:fillRef>
          <a:effectRef idx="0">
            <a:schemeClr val="accent1"/>
          </a:effectRef>
          <a:fontRef idx="minor">
            <a:schemeClr val="dk1"/>
          </a:fontRef>
        </p:style>
      </p:pic>
      <p:sp>
        <p:nvSpPr>
          <p:cNvPr id="7" name="Прямоугольник 6"/>
          <p:cNvSpPr/>
          <p:nvPr/>
        </p:nvSpPr>
        <p:spPr>
          <a:xfrm>
            <a:off x="72008" y="4509120"/>
            <a:ext cx="8964488" cy="2215991"/>
          </a:xfrm>
          <a:prstGeom prst="rect">
            <a:avLst/>
          </a:prstGeom>
        </p:spPr>
        <p:txBody>
          <a:bodyPr wrap="square">
            <a:spAutoFit/>
          </a:bodyPr>
          <a:lstStyle/>
          <a:p>
            <a:pPr algn="just" fontAlgn="base">
              <a:lnSpc>
                <a:spcPct val="115000"/>
              </a:lnSpc>
              <a:spcBef>
                <a:spcPct val="0"/>
              </a:spcBef>
              <a:spcAft>
                <a:spcPct val="0"/>
              </a:spcAft>
            </a:pPr>
            <a:r>
              <a:rPr lang="ru-RU" sz="2400" b="1" dirty="0" smtClean="0">
                <a:ln>
                  <a:solidFill>
                    <a:sysClr val="windowText" lastClr="000000"/>
                  </a:solidFill>
                </a:ln>
                <a:latin typeface="+mj-lt"/>
                <a:ea typeface="+mj-ea"/>
                <a:cs typeface="+mj-cs"/>
              </a:rPr>
              <a:t>    </a:t>
            </a:r>
            <a:r>
              <a:rPr lang="en-US" sz="2400" b="1" dirty="0" smtClean="0">
                <a:ln>
                  <a:solidFill>
                    <a:sysClr val="windowText" lastClr="000000"/>
                  </a:solidFill>
                </a:ln>
                <a:latin typeface="+mj-lt"/>
                <a:ea typeface="+mj-ea"/>
                <a:cs typeface="+mj-cs"/>
              </a:rPr>
              <a:t>Чтобы сделать канат</a:t>
            </a:r>
            <a:r>
              <a:rPr lang="ru-RU" sz="2400" b="1" dirty="0" smtClean="0">
                <a:ln>
                  <a:solidFill>
                    <a:sysClr val="windowText" lastClr="000000"/>
                  </a:solidFill>
                </a:ln>
                <a:latin typeface="+mj-lt"/>
                <a:ea typeface="+mj-ea"/>
                <a:cs typeface="+mj-cs"/>
              </a:rPr>
              <a:t>, </a:t>
            </a:r>
            <a:r>
              <a:rPr lang="en-US" sz="2400" b="1" dirty="0" smtClean="0">
                <a:ln>
                  <a:solidFill>
                    <a:sysClr val="windowText" lastClr="000000"/>
                  </a:solidFill>
                </a:ln>
                <a:latin typeface="+mj-lt"/>
                <a:ea typeface="+mj-ea"/>
                <a:cs typeface="+mj-cs"/>
              </a:rPr>
              <a:t> надо было переплести несколько прядей</a:t>
            </a:r>
            <a:r>
              <a:rPr lang="ru-RU" sz="2400" b="1" dirty="0" smtClean="0">
                <a:ln>
                  <a:solidFill>
                    <a:sysClr val="windowText" lastClr="000000"/>
                  </a:solidFill>
                </a:ln>
                <a:latin typeface="+mj-lt"/>
                <a:ea typeface="+mj-ea"/>
                <a:cs typeface="+mj-cs"/>
              </a:rPr>
              <a:t>. </a:t>
            </a:r>
            <a:r>
              <a:rPr lang="en-US" sz="2400" b="1" dirty="0" smtClean="0">
                <a:ln>
                  <a:solidFill>
                    <a:sysClr val="windowText" lastClr="000000"/>
                  </a:solidFill>
                </a:ln>
                <a:latin typeface="+mj-lt"/>
                <a:ea typeface="+mj-ea"/>
                <a:cs typeface="+mj-cs"/>
              </a:rPr>
              <a:t>Для этого Леонардо разработал машину, приводимую в движение рукояткой. При помощи блоков она поворачивала устройство, к которому были прикреплены переплетаемые </a:t>
            </a:r>
            <a:r>
              <a:rPr lang="ru-RU" sz="2400" b="1" dirty="0" smtClean="0">
                <a:ln>
                  <a:solidFill>
                    <a:sysClr val="windowText" lastClr="000000"/>
                  </a:solidFill>
                </a:ln>
                <a:latin typeface="+mj-lt"/>
                <a:ea typeface="+mj-ea"/>
                <a:cs typeface="+mj-cs"/>
              </a:rPr>
              <a:t> </a:t>
            </a:r>
            <a:r>
              <a:rPr lang="en-US" sz="2400" b="1" dirty="0" smtClean="0">
                <a:ln>
                  <a:solidFill>
                    <a:sysClr val="windowText" lastClr="000000"/>
                  </a:solidFill>
                </a:ln>
                <a:latin typeface="+mj-lt"/>
                <a:ea typeface="+mj-ea"/>
                <a:cs typeface="+mj-cs"/>
              </a:rPr>
              <a:t>пряд</a:t>
            </a:r>
            <a:r>
              <a:rPr lang="ru-RU" sz="2400" b="1" dirty="0" smtClean="0">
                <a:ln>
                  <a:solidFill>
                    <a:sysClr val="windowText" lastClr="000000"/>
                  </a:solidFill>
                </a:ln>
                <a:latin typeface="+mj-lt"/>
                <a:ea typeface="+mj-ea"/>
                <a:cs typeface="+mj-cs"/>
              </a:rPr>
              <a:t>и.</a:t>
            </a:r>
            <a:endParaRPr lang="ru-RU" sz="2400" b="1" dirty="0">
              <a:ln>
                <a:solidFill>
                  <a:sysClr val="windowText" lastClr="000000"/>
                </a:solidFill>
              </a:ln>
              <a:latin typeface="+mj-lt"/>
              <a:ea typeface="+mj-ea"/>
              <a:cs typeface="+mj-cs"/>
            </a:endParaRPr>
          </a:p>
        </p:txBody>
      </p:sp>
    </p:spTree>
  </p:cSld>
  <p:clrMapOvr>
    <a:masterClrMapping/>
  </p:clrMapOvr>
  <p:transition spd="slow"/>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pic>
        <p:nvPicPr>
          <p:cNvPr id="24578" name="Рисунок 18" descr="Мост через Золотой Рог"/>
          <p:cNvPicPr>
            <a:picLocks noChangeAspect="1" noChangeArrowheads="1"/>
          </p:cNvPicPr>
          <p:nvPr/>
        </p:nvPicPr>
        <p:blipFill>
          <a:blip r:embed="rId3" cstate="print"/>
          <a:srcRect/>
          <a:stretch>
            <a:fillRect/>
          </a:stretch>
        </p:blipFill>
        <p:spPr bwMode="auto">
          <a:xfrm>
            <a:off x="285750" y="2214563"/>
            <a:ext cx="3621088" cy="4429125"/>
          </a:xfrm>
          <a:prstGeom prst="rect">
            <a:avLst/>
          </a:prstGeom>
          <a:noFill/>
          <a:ln w="9525">
            <a:noFill/>
            <a:miter lim="800000"/>
            <a:headEnd/>
            <a:tailEnd/>
          </a:ln>
        </p:spPr>
      </p:pic>
      <p:sp>
        <p:nvSpPr>
          <p:cNvPr id="24579" name="Прямоугольник 2"/>
          <p:cNvSpPr>
            <a:spLocks noChangeArrowheads="1"/>
          </p:cNvSpPr>
          <p:nvPr/>
        </p:nvSpPr>
        <p:spPr bwMode="auto">
          <a:xfrm>
            <a:off x="4067944" y="2492896"/>
            <a:ext cx="4564013" cy="3065455"/>
          </a:xfrm>
          <a:prstGeom prst="rect">
            <a:avLst/>
          </a:prstGeom>
          <a:noFill/>
          <a:ln w="9525">
            <a:noFill/>
            <a:miter lim="800000"/>
            <a:headEnd/>
            <a:tailEnd/>
          </a:ln>
        </p:spPr>
        <p:txBody>
          <a:bodyPr wrap="square">
            <a:spAutoFit/>
          </a:bodyPr>
          <a:lstStyle/>
          <a:p>
            <a:pPr algn="ctr" fontAlgn="base">
              <a:lnSpc>
                <a:spcPct val="115000"/>
              </a:lnSpc>
              <a:spcBef>
                <a:spcPct val="0"/>
              </a:spcBef>
              <a:spcAft>
                <a:spcPct val="0"/>
              </a:spcAft>
            </a:pPr>
            <a:r>
              <a:rPr lang="ru-RU" sz="2400" b="1" dirty="0">
                <a:ln>
                  <a:solidFill>
                    <a:sysClr val="windowText" lastClr="000000"/>
                  </a:solidFill>
                </a:ln>
                <a:latin typeface="+mj-lt"/>
                <a:ea typeface="+mj-ea"/>
                <a:cs typeface="+mj-cs"/>
              </a:rPr>
              <a:t>Эскиз моста через Золотой Рог, </a:t>
            </a:r>
            <a:br>
              <a:rPr lang="ru-RU" sz="2400" b="1" dirty="0">
                <a:ln>
                  <a:solidFill>
                    <a:sysClr val="windowText" lastClr="000000"/>
                  </a:solidFill>
                </a:ln>
                <a:latin typeface="+mj-lt"/>
                <a:ea typeface="+mj-ea"/>
                <a:cs typeface="+mj-cs"/>
              </a:rPr>
            </a:br>
            <a:r>
              <a:rPr lang="ru-RU" sz="2400" b="1" dirty="0">
                <a:ln>
                  <a:solidFill>
                    <a:sysClr val="windowText" lastClr="000000"/>
                  </a:solidFill>
                </a:ln>
                <a:latin typeface="+mj-lt"/>
                <a:ea typeface="+mj-ea"/>
                <a:cs typeface="+mj-cs"/>
              </a:rPr>
              <a:t>сделанный Леонардо</a:t>
            </a:r>
          </a:p>
          <a:p>
            <a:pPr algn="ctr" fontAlgn="base">
              <a:lnSpc>
                <a:spcPct val="115000"/>
              </a:lnSpc>
              <a:spcBef>
                <a:spcPct val="0"/>
              </a:spcBef>
              <a:spcAft>
                <a:spcPct val="0"/>
              </a:spcAft>
            </a:pPr>
            <a:r>
              <a:rPr lang="ru-RU" sz="2400" b="1" dirty="0">
                <a:ln>
                  <a:solidFill>
                    <a:sysClr val="windowText" lastClr="000000"/>
                  </a:solidFill>
                </a:ln>
                <a:latin typeface="+mj-lt"/>
                <a:ea typeface="+mj-ea"/>
                <a:cs typeface="+mj-cs"/>
              </a:rPr>
              <a:t> да Винчи.</a:t>
            </a:r>
          </a:p>
          <a:p>
            <a:pPr algn="ctr" fontAlgn="base">
              <a:lnSpc>
                <a:spcPct val="115000"/>
              </a:lnSpc>
              <a:spcBef>
                <a:spcPct val="0"/>
              </a:spcBef>
              <a:spcAft>
                <a:spcPct val="0"/>
              </a:spcAft>
            </a:pPr>
            <a:r>
              <a:rPr lang="ru-RU" sz="2400" b="1" dirty="0">
                <a:ln>
                  <a:solidFill>
                    <a:sysClr val="windowText" lastClr="000000"/>
                  </a:solidFill>
                </a:ln>
                <a:latin typeface="+mj-lt"/>
                <a:ea typeface="+mj-ea"/>
                <a:cs typeface="+mj-cs"/>
              </a:rPr>
              <a:t/>
            </a:r>
            <a:br>
              <a:rPr lang="ru-RU" sz="2400" b="1" dirty="0">
                <a:ln>
                  <a:solidFill>
                    <a:sysClr val="windowText" lastClr="000000"/>
                  </a:solidFill>
                </a:ln>
                <a:latin typeface="+mj-lt"/>
                <a:ea typeface="+mj-ea"/>
                <a:cs typeface="+mj-cs"/>
              </a:rPr>
            </a:br>
            <a:r>
              <a:rPr lang="ru-RU" sz="2400" b="1" dirty="0">
                <a:ln>
                  <a:solidFill>
                    <a:sysClr val="windowText" lastClr="000000"/>
                  </a:solidFill>
                </a:ln>
                <a:latin typeface="+mj-lt"/>
                <a:ea typeface="+mj-ea"/>
                <a:cs typeface="+mj-cs"/>
              </a:rPr>
              <a:t>«Записная книжка»</a:t>
            </a:r>
          </a:p>
          <a:p>
            <a:pPr algn="ctr" fontAlgn="base">
              <a:lnSpc>
                <a:spcPct val="115000"/>
              </a:lnSpc>
              <a:spcBef>
                <a:spcPct val="0"/>
              </a:spcBef>
              <a:spcAft>
                <a:spcPct val="0"/>
              </a:spcAft>
            </a:pPr>
            <a:r>
              <a:rPr lang="ru-RU" sz="2400" b="1" dirty="0">
                <a:ln>
                  <a:solidFill>
                    <a:sysClr val="windowText" lastClr="000000"/>
                  </a:solidFill>
                </a:ln>
                <a:latin typeface="+mj-lt"/>
                <a:ea typeface="+mj-ea"/>
                <a:cs typeface="+mj-cs"/>
              </a:rPr>
              <a:t>(Париж). </a:t>
            </a:r>
          </a:p>
          <a:p>
            <a:pPr algn="ctr" fontAlgn="base">
              <a:lnSpc>
                <a:spcPct val="115000"/>
              </a:lnSpc>
              <a:spcBef>
                <a:spcPct val="0"/>
              </a:spcBef>
              <a:spcAft>
                <a:spcPct val="0"/>
              </a:spcAft>
            </a:pPr>
            <a:r>
              <a:rPr lang="ru-RU" sz="2400" b="1" dirty="0">
                <a:ln>
                  <a:solidFill>
                    <a:sysClr val="windowText" lastClr="000000"/>
                  </a:solidFill>
                </a:ln>
                <a:latin typeface="+mj-lt"/>
                <a:ea typeface="+mj-ea"/>
                <a:cs typeface="+mj-cs"/>
              </a:rPr>
              <a:t>1502/1503</a:t>
            </a:r>
          </a:p>
        </p:txBody>
      </p:sp>
      <p:graphicFrame>
        <p:nvGraphicFramePr>
          <p:cNvPr id="4" name="Таблица 3"/>
          <p:cNvGraphicFramePr>
            <a:graphicFrameLocks noGrp="1"/>
          </p:cNvGraphicFramePr>
          <p:nvPr/>
        </p:nvGraphicFramePr>
        <p:xfrm>
          <a:off x="642938" y="285750"/>
          <a:ext cx="7715250" cy="841248"/>
        </p:xfrm>
        <a:graphic>
          <a:graphicData uri="http://schemas.openxmlformats.org/drawingml/2006/table">
            <a:tbl>
              <a:tblPr/>
              <a:tblGrid>
                <a:gridCol w="7715250"/>
              </a:tblGrid>
              <a:tr h="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lang="ru-RU" sz="2400" b="1" kern="1200" dirty="0" smtClean="0">
                          <a:ln>
                            <a:solidFill>
                              <a:sysClr val="windowText" lastClr="000000"/>
                            </a:solidFill>
                          </a:ln>
                          <a:solidFill>
                            <a:schemeClr val="tx1"/>
                          </a:solidFill>
                          <a:latin typeface="+mj-lt"/>
                          <a:ea typeface="+mn-ea"/>
                          <a:cs typeface="+mn-cs"/>
                        </a:rPr>
                        <a:t>Проект Леонардо да Винчи </a:t>
                      </a:r>
                      <a:br>
                        <a:rPr lang="ru-RU" sz="2400" b="1" kern="1200" dirty="0" smtClean="0">
                          <a:ln>
                            <a:solidFill>
                              <a:sysClr val="windowText" lastClr="000000"/>
                            </a:solidFill>
                          </a:ln>
                          <a:solidFill>
                            <a:schemeClr val="tx1"/>
                          </a:solidFill>
                          <a:latin typeface="+mj-lt"/>
                          <a:ea typeface="+mn-ea"/>
                          <a:cs typeface="+mn-cs"/>
                        </a:rPr>
                      </a:br>
                      <a:r>
                        <a:rPr lang="ru-RU" sz="2400" b="1" kern="1200" dirty="0" smtClean="0">
                          <a:ln>
                            <a:solidFill>
                              <a:sysClr val="windowText" lastClr="000000"/>
                            </a:solidFill>
                          </a:ln>
                          <a:solidFill>
                            <a:schemeClr val="tx1"/>
                          </a:solidFill>
                          <a:latin typeface="+mj-lt"/>
                          <a:ea typeface="+mn-ea"/>
                          <a:cs typeface="+mn-cs"/>
                        </a:rPr>
                        <a:t>впервые воплощен в жизнь через 500 лет</a:t>
                      </a:r>
                    </a:p>
                  </a:txBody>
                  <a:tcPr marL="0" marR="0" marT="0" marB="0" anchor="ctr" horzOverflow="overflow">
                    <a:lnL>
                      <a:noFill/>
                    </a:lnL>
                    <a:lnR>
                      <a:noFill/>
                    </a:lnR>
                    <a:lnT>
                      <a:noFill/>
                    </a:lnT>
                    <a:lnB>
                      <a:noFill/>
                    </a:lnB>
                    <a:lnTlToBr>
                      <a:noFill/>
                    </a:lnTlToBr>
                    <a:lnBlToTr>
                      <a:noFill/>
                    </a:lnBlToTr>
                    <a:noFill/>
                  </a:tcPr>
                </a:tc>
              </a:tr>
            </a:tbl>
          </a:graphicData>
        </a:graphic>
      </p:graphicFrame>
    </p:spTree>
  </p:cSld>
  <p:clrMapOvr>
    <a:masterClrMapping/>
  </p:clrMapOvr>
  <p:transition spd="slow"/>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GE131_350A.jpg"/>
          <p:cNvPicPr>
            <a:picLocks noChangeAspect="1"/>
          </p:cNvPicPr>
          <p:nvPr/>
        </p:nvPicPr>
        <p:blipFill>
          <a:blip r:embed="rId2" cstate="print">
            <a:lum bright="-17000" contrast="40000"/>
          </a:blip>
          <a:srcRect l="42655" t="23533" r="7797" b="27049"/>
          <a:stretch>
            <a:fillRect/>
          </a:stretch>
        </p:blipFill>
        <p:spPr>
          <a:xfrm flipV="1">
            <a:off x="0" y="0"/>
            <a:ext cx="9143999" cy="6858000"/>
          </a:xfrm>
          <a:prstGeom prst="rect">
            <a:avLst/>
          </a:prstGeom>
        </p:spPr>
      </p:pic>
      <p:pic>
        <p:nvPicPr>
          <p:cNvPr id="2" name="Рисунок 1" descr="Изобретения Леонардо Да Винчи">
            <a:hlinkClick r:id="rId3"/>
          </p:cNvPr>
          <p:cNvPicPr/>
          <p:nvPr/>
        </p:nvPicPr>
        <p:blipFill>
          <a:blip r:embed="rId4" cstate="print">
            <a:lum bright="-10000" contrast="10000"/>
            <a:extLst>
              <a:ext uri="{28A0092B-C50C-407E-A947-70E740481C1C}">
                <a14:useLocalDpi xmlns="" xmlns:a14="http://schemas.microsoft.com/office/drawing/2010/main" val="0"/>
              </a:ext>
            </a:extLst>
          </a:blip>
          <a:srcRect/>
          <a:stretch>
            <a:fillRect/>
          </a:stretch>
        </p:blipFill>
        <p:spPr bwMode="auto">
          <a:xfrm>
            <a:off x="755576" y="1340768"/>
            <a:ext cx="7786742" cy="5040560"/>
          </a:xfrm>
          <a:prstGeom prst="rect">
            <a:avLst/>
          </a:prstGeom>
          <a:ln>
            <a:noFill/>
          </a:ln>
          <a:effectLst>
            <a:outerShdw blurRad="292100" dist="139700" dir="2700000" algn="tl" rotWithShape="0">
              <a:srgbClr val="333333">
                <a:alpha val="65000"/>
              </a:srgbClr>
            </a:outerShdw>
          </a:effectLst>
        </p:spPr>
      </p:pic>
      <p:sp>
        <p:nvSpPr>
          <p:cNvPr id="9217" name="Rectangle 1"/>
          <p:cNvSpPr>
            <a:spLocks noChangeArrowheads="1"/>
          </p:cNvSpPr>
          <p:nvPr/>
        </p:nvSpPr>
        <p:spPr bwMode="auto">
          <a:xfrm>
            <a:off x="330935" y="538471"/>
            <a:ext cx="8482129"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ru-RU" sz="2800" b="1" dirty="0" smtClean="0">
                <a:ln>
                  <a:solidFill>
                    <a:sysClr val="windowText" lastClr="000000"/>
                  </a:solidFill>
                </a:ln>
                <a:latin typeface="+mj-lt"/>
                <a:ea typeface="+mj-ea"/>
                <a:cs typeface="+mj-cs"/>
              </a:rPr>
              <a:t>Мост в Норвегии, сделанный по чертежам Леонардо</a:t>
            </a:r>
          </a:p>
        </p:txBody>
      </p:sp>
    </p:spTree>
  </p:cSld>
  <p:clrMapOvr>
    <a:masterClrMapping/>
  </p:clrMapOvr>
  <p:transition spd="slow"/>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GE131_350A.jpg"/>
          <p:cNvPicPr>
            <a:picLocks noGrp="1" noChangeAspect="1"/>
          </p:cNvPicPr>
          <p:nvPr>
            <p:ph idx="1"/>
          </p:nvPr>
        </p:nvPicPr>
        <p:blipFill>
          <a:blip r:embed="rId2" cstate="print"/>
          <a:stretch>
            <a:fillRect/>
          </a:stretch>
        </p:blipFill>
        <p:spPr>
          <a:xfrm>
            <a:off x="-142908" y="0"/>
            <a:ext cx="9286908" cy="6858000"/>
          </a:xfrm>
        </p:spPr>
      </p:pic>
      <p:sp>
        <p:nvSpPr>
          <p:cNvPr id="2" name="Заголовок 1"/>
          <p:cNvSpPr>
            <a:spLocks noGrp="1"/>
          </p:cNvSpPr>
          <p:nvPr>
            <p:ph type="title"/>
          </p:nvPr>
        </p:nvSpPr>
        <p:spPr>
          <a:xfrm>
            <a:off x="3707904" y="274638"/>
            <a:ext cx="5184576" cy="6083320"/>
          </a:xfrm>
        </p:spPr>
        <p:txBody>
          <a:bodyPr>
            <a:noAutofit/>
          </a:bodyPr>
          <a:lstStyle/>
          <a:p>
            <a:pPr algn="just"/>
            <a:r>
              <a:rPr lang="ru-RU" sz="2400" b="1" dirty="0" smtClean="0">
                <a:ln>
                  <a:solidFill>
                    <a:sysClr val="windowText" lastClr="000000"/>
                  </a:solidFill>
                </a:ln>
              </a:rPr>
              <a:t>    Леонардо да Винчи  был величайшим художником,  скульптором, ученым,  </a:t>
            </a:r>
            <a:r>
              <a:rPr lang="ru-RU" sz="2000" b="1" dirty="0" smtClean="0">
                <a:ln>
                  <a:solidFill>
                    <a:sysClr val="windowText" lastClr="000000"/>
                  </a:solidFill>
                </a:ln>
                <a:latin typeface="+mn-lt"/>
                <a:ea typeface="+mn-ea"/>
                <a:cs typeface="+mn-cs"/>
              </a:rPr>
              <a:t>изобретателем</a:t>
            </a:r>
            <a:r>
              <a:rPr lang="ru-RU" sz="2400" b="1" dirty="0" smtClean="0">
                <a:ln>
                  <a:solidFill>
                    <a:sysClr val="windowText" lastClr="000000"/>
                  </a:solidFill>
                </a:ln>
              </a:rPr>
              <a:t>. Он занимает особое место в итальянской литературе,  его сказки и легенды – яркое явление в культуре эпохи Возрождения. Его современники  хорошо знали,  что  прославленный художник  мог  по - детски самозабвенно   увлекаться вымыслом, был неистощимым  на  выдумки фантазером  и замечательным рассказчиком. Леонардо же скромно считал себя человеком, «несведущим в литературе». </a:t>
            </a:r>
          </a:p>
        </p:txBody>
      </p:sp>
      <p:pic>
        <p:nvPicPr>
          <p:cNvPr id="7" name="Picture 2"/>
          <p:cNvPicPr>
            <a:picLocks noChangeAspect="1" noChangeArrowheads="1"/>
          </p:cNvPicPr>
          <p:nvPr/>
        </p:nvPicPr>
        <p:blipFill>
          <a:blip r:embed="rId3" cstate="print">
            <a:lum bright="-10000" contrast="30000"/>
          </a:blip>
          <a:srcRect l="7538" t="4266" r="5621" b="4373"/>
          <a:stretch>
            <a:fillRect/>
          </a:stretch>
        </p:blipFill>
        <p:spPr bwMode="auto">
          <a:xfrm>
            <a:off x="251520" y="1052736"/>
            <a:ext cx="3092046" cy="410445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Содержимое 3" descr="GE131_350A.jpg"/>
          <p:cNvPicPr>
            <a:picLocks noChangeAspect="1"/>
          </p:cNvPicPr>
          <p:nvPr/>
        </p:nvPicPr>
        <p:blipFill>
          <a:blip r:embed="rId2" cstate="print"/>
          <a:stretch>
            <a:fillRect/>
          </a:stretch>
        </p:blipFill>
        <p:spPr>
          <a:xfrm>
            <a:off x="0" y="0"/>
            <a:ext cx="9144000" cy="6858000"/>
          </a:xfrm>
          <a:prstGeom prst="rect">
            <a:avLst/>
          </a:prstGeom>
          <a:ln>
            <a:noFill/>
          </a:ln>
          <a:effectLst>
            <a:outerShdw blurRad="292100" dist="139700" dir="2700000" algn="tl" rotWithShape="0">
              <a:srgbClr val="333333">
                <a:alpha val="65000"/>
              </a:srgbClr>
            </a:outerShdw>
          </a:effectLst>
        </p:spPr>
      </p:pic>
      <p:pic>
        <p:nvPicPr>
          <p:cNvPr id="3" name="Picture 6" descr="C:\Documents and Settings\sorokina_an\Рабочий стол\скан для Лисавцовой Н.и\12 - 0022.jpg"/>
          <p:cNvPicPr>
            <a:picLocks noChangeAspect="1" noChangeArrowheads="1"/>
          </p:cNvPicPr>
          <p:nvPr/>
        </p:nvPicPr>
        <p:blipFill>
          <a:blip r:embed="rId3" cstate="print"/>
          <a:srcRect l="3188" t="1137" r="4341" b="4451"/>
          <a:stretch>
            <a:fillRect/>
          </a:stretch>
        </p:blipFill>
        <p:spPr bwMode="auto">
          <a:xfrm>
            <a:off x="4860032" y="332656"/>
            <a:ext cx="4176464" cy="5976664"/>
          </a:xfrm>
          <a:prstGeom prst="rect">
            <a:avLst/>
          </a:prstGeom>
          <a:noFill/>
        </p:spPr>
      </p:pic>
      <p:sp>
        <p:nvSpPr>
          <p:cNvPr id="4" name="Прямоугольник 3"/>
          <p:cNvSpPr/>
          <p:nvPr/>
        </p:nvSpPr>
        <p:spPr>
          <a:xfrm>
            <a:off x="179512" y="1052736"/>
            <a:ext cx="4572000" cy="5632311"/>
          </a:xfrm>
          <a:prstGeom prst="rect">
            <a:avLst/>
          </a:prstGeom>
        </p:spPr>
        <p:txBody>
          <a:bodyPr wrap="square">
            <a:spAutoFit/>
          </a:bodyPr>
          <a:lstStyle/>
          <a:p>
            <a:pPr algn="just"/>
            <a:r>
              <a:rPr lang="ru-RU" sz="2000" b="1" dirty="0" smtClean="0"/>
              <a:t>     Цель этой книги познакомить читателя с концепцией искусства, выработанной в последние десятилетия. Читатель может посмотреть, как нынче трактуют Пикассо, - в этом помогут указатели. Он может читать ее подряд, как роман. Может раскрыть страницу с разбором какой-нибудь картины Леонардо или Бэкона в сопоставлении с работой Веласкеса. Авторы сделали попытку рассказать в одном томе об искусстве древности, Нового и Новейшего времени, начиная с доисторического периода, собрав вместе все виды искусств, но уделив при этом большее внимание современному искусству. </a:t>
            </a:r>
            <a:endParaRPr lang="ru-RU" sz="2000" b="1" dirty="0"/>
          </a:p>
        </p:txBody>
      </p:sp>
      <p:sp>
        <p:nvSpPr>
          <p:cNvPr id="5" name="Прямоугольник 4"/>
          <p:cNvSpPr/>
          <p:nvPr/>
        </p:nvSpPr>
        <p:spPr>
          <a:xfrm>
            <a:off x="179512" y="260648"/>
            <a:ext cx="4572000" cy="707886"/>
          </a:xfrm>
          <a:prstGeom prst="rect">
            <a:avLst/>
          </a:prstGeom>
        </p:spPr>
        <p:txBody>
          <a:bodyPr wrap="square">
            <a:spAutoFit/>
          </a:bodyPr>
          <a:lstStyle/>
          <a:p>
            <a:r>
              <a:rPr lang="ru-RU" sz="2000" b="1" dirty="0" smtClean="0">
                <a:latin typeface="+mj-lt"/>
              </a:rPr>
              <a:t>Щ03 История мирового искусства. - М. : И 90  БММ АО, 1998. - 718 с.</a:t>
            </a:r>
            <a:r>
              <a:rPr lang="ru-RU" sz="2000" dirty="0" smtClean="0">
                <a:latin typeface="+mj-lt"/>
              </a:rPr>
              <a:t> </a:t>
            </a:r>
            <a:endParaRPr lang="ru-RU" sz="2000" dirty="0">
              <a:latin typeface="+mj-lt"/>
            </a:endParaRPr>
          </a:p>
        </p:txBody>
      </p:sp>
    </p:spTree>
  </p:cSld>
  <p:clrMapOvr>
    <a:masterClrMapping/>
  </p:clrMapOvr>
  <p:transition spd="slow"/>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GE131_350A.jpg"/>
          <p:cNvPicPr>
            <a:picLocks noGrp="1" noChangeAspect="1"/>
          </p:cNvPicPr>
          <p:nvPr>
            <p:ph idx="1"/>
          </p:nvPr>
        </p:nvPicPr>
        <p:blipFill>
          <a:blip r:embed="rId2" cstate="print"/>
          <a:stretch>
            <a:fillRect/>
          </a:stretch>
        </p:blipFill>
        <p:spPr>
          <a:xfrm>
            <a:off x="0" y="0"/>
            <a:ext cx="9144000" cy="6858000"/>
          </a:xfrm>
        </p:spPr>
      </p:pic>
      <p:sp>
        <p:nvSpPr>
          <p:cNvPr id="2" name="Заголовок 1"/>
          <p:cNvSpPr>
            <a:spLocks noGrp="1"/>
          </p:cNvSpPr>
          <p:nvPr>
            <p:ph type="title"/>
          </p:nvPr>
        </p:nvSpPr>
        <p:spPr>
          <a:xfrm>
            <a:off x="251520" y="274638"/>
            <a:ext cx="8496944" cy="6226196"/>
          </a:xfrm>
        </p:spPr>
        <p:txBody>
          <a:bodyPr>
            <a:noAutofit/>
          </a:bodyPr>
          <a:lstStyle/>
          <a:p>
            <a:pPr algn="just"/>
            <a:r>
              <a:rPr lang="ru-RU" sz="3600" b="1" dirty="0" smtClean="0">
                <a:ln>
                  <a:solidFill>
                    <a:sysClr val="windowText" lastClr="000000"/>
                  </a:solidFill>
                </a:ln>
              </a:rPr>
              <a:t>    Время жестоко обошлось с памятью великого творца, не оставив потомкам даже места его захоронения, но</a:t>
            </a:r>
            <a:br>
              <a:rPr lang="ru-RU" sz="3600" b="1" dirty="0" smtClean="0">
                <a:ln>
                  <a:solidFill>
                    <a:sysClr val="windowText" lastClr="000000"/>
                  </a:solidFill>
                </a:ln>
              </a:rPr>
            </a:br>
            <a:r>
              <a:rPr lang="ru-RU" sz="3600" b="1" dirty="0" smtClean="0">
                <a:ln>
                  <a:solidFill>
                    <a:sysClr val="windowText" lastClr="000000"/>
                  </a:solidFill>
                </a:ln>
              </a:rPr>
              <a:t> в  огне  нескончаемых  войн  и пожарищ  чудом  уцелели  бесценные  леонардовские манускрипты.  Рукописное наследие  Леонардо   насчитывает  свыше семи тысяч  листов, исписанных мелким, убористым почерком.</a:t>
            </a:r>
          </a:p>
        </p:txBody>
      </p:sp>
    </p:spTree>
  </p:cSld>
  <p:clrMapOvr>
    <a:masterClrMapping/>
  </p:clrMapOvr>
  <p:transition spd="slow"/>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Содержимое 3" descr="GE131_350A.jpg"/>
          <p:cNvPicPr>
            <a:picLocks noChangeAspect="1"/>
          </p:cNvPicPr>
          <p:nvPr/>
        </p:nvPicPr>
        <p:blipFill>
          <a:blip r:embed="rId2" cstate="print"/>
          <a:stretch>
            <a:fillRect/>
          </a:stretch>
        </p:blipFill>
        <p:spPr>
          <a:xfrm>
            <a:off x="0" y="0"/>
            <a:ext cx="9144000" cy="6858000"/>
          </a:xfrm>
          <a:prstGeom prst="rect">
            <a:avLst/>
          </a:prstGeom>
        </p:spPr>
      </p:pic>
      <p:sp>
        <p:nvSpPr>
          <p:cNvPr id="3" name="Прямоугольник 2"/>
          <p:cNvSpPr/>
          <p:nvPr/>
        </p:nvSpPr>
        <p:spPr>
          <a:xfrm>
            <a:off x="72008" y="404664"/>
            <a:ext cx="8964488" cy="6032421"/>
          </a:xfrm>
          <a:prstGeom prst="rect">
            <a:avLst/>
          </a:prstGeom>
        </p:spPr>
        <p:txBody>
          <a:bodyPr wrap="square">
            <a:spAutoFit/>
          </a:bodyPr>
          <a:lstStyle/>
          <a:p>
            <a:pPr algn="just"/>
            <a:r>
              <a:rPr lang="ru-RU" sz="6000" b="1" dirty="0" smtClean="0">
                <a:ln>
                  <a:solidFill>
                    <a:sysClr val="windowText" lastClr="000000"/>
                  </a:solidFill>
                </a:ln>
                <a:latin typeface="+mj-lt"/>
                <a:ea typeface="+mj-ea"/>
                <a:cs typeface="+mj-cs"/>
              </a:rPr>
              <a:t>«Как хорошо прожитый день даёт спокойный сон, так с пользой прожитая жизнь даёт спокойную смерть»</a:t>
            </a:r>
          </a:p>
          <a:p>
            <a:pPr algn="just"/>
            <a:endParaRPr lang="ru-RU" sz="5400" b="1" dirty="0" smtClean="0">
              <a:ln>
                <a:solidFill>
                  <a:sysClr val="windowText" lastClr="000000"/>
                </a:solidFill>
              </a:ln>
              <a:latin typeface="+mj-lt"/>
              <a:ea typeface="+mj-ea"/>
              <a:cs typeface="+mj-cs"/>
            </a:endParaRPr>
          </a:p>
          <a:p>
            <a:pPr algn="r"/>
            <a:r>
              <a:rPr lang="ru-RU" sz="3200" b="1" dirty="0" smtClean="0">
                <a:ln>
                  <a:solidFill>
                    <a:sysClr val="windowText" lastClr="000000"/>
                  </a:solidFill>
                </a:ln>
                <a:latin typeface="+mj-lt"/>
                <a:ea typeface="+mj-ea"/>
                <a:cs typeface="+mj-cs"/>
              </a:rPr>
              <a:t>/ Леонардо да Винчи</a:t>
            </a:r>
          </a:p>
        </p:txBody>
      </p:sp>
    </p:spTree>
  </p:cSld>
  <p:clrMapOvr>
    <a:masterClrMapping/>
  </p:clrMapOvr>
  <p:transition spd="slow"/>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2582</TotalTime>
  <Words>6222</Words>
  <Application>Microsoft Office PowerPoint</Application>
  <PresentationFormat>Экран (4:3)</PresentationFormat>
  <Paragraphs>284</Paragraphs>
  <Slides>91</Slides>
  <Notes>3</Notes>
  <HiddenSlides>0</HiddenSlides>
  <MMClips>0</MMClips>
  <ScaleCrop>false</ScaleCrop>
  <HeadingPairs>
    <vt:vector size="4" baseType="variant">
      <vt:variant>
        <vt:lpstr>Тема</vt:lpstr>
      </vt:variant>
      <vt:variant>
        <vt:i4>1</vt:i4>
      </vt:variant>
      <vt:variant>
        <vt:lpstr>Заголовки слайдов</vt:lpstr>
      </vt:variant>
      <vt:variant>
        <vt:i4>91</vt:i4>
      </vt:variant>
    </vt:vector>
  </HeadingPairs>
  <TitlesOfParts>
    <vt:vector size="92" baseType="lpstr">
      <vt:lpstr>Тема Office</vt:lpstr>
      <vt:lpstr>Слайд 1</vt:lpstr>
      <vt:lpstr>    Великий итальянский живописец, скульптор, ученый и изобретатель. Его имя стало символом целой эпохи в истории не только Италии, но и всей мировой культуры. Помимо картин и скульптур, Леонардо оставил потомкам труды по теории живописи, механики, геологии, медицине, военному делу, литературе и строительству, оптике и географии, математике и космологии. Он был истинным «человеком Возрождения». Многие века отделяют нас от времени,  в котором жил и творил  гениальный итальянец. О нем мы судим по немногим дошедшим до нас бессмертным творениям, ставшим достоянием и гордостью всего человечества. </vt:lpstr>
      <vt:lpstr>Слайд 3</vt:lpstr>
      <vt:lpstr> </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   Работа Леонардо, относящаяся к годам его ученичества, - тщательно выписанный портрет воина. Несмотря на то что с полной уверенностью нельзя сказать, кто здесь изображен, рисунок мог быть сделан с одного из бронзовых рельефов Верроккио: он напоминает его конную статую Бартоломео Коллеони.</vt:lpstr>
      <vt:lpstr>Слайд 25</vt:lpstr>
      <vt:lpstr>Слайд 26</vt:lpstr>
      <vt:lpstr>Слайд 27</vt:lpstr>
      <vt:lpstr> Святой Иоанн Креститель 1513-1516 годы  </vt:lpstr>
      <vt:lpstr>Слайд 29</vt:lpstr>
      <vt:lpstr>   Портрет Жинервы де Бенси </vt:lpstr>
      <vt:lpstr>  Портрет дамы с горностаем    </vt:lpstr>
      <vt:lpstr>Тайная вечеря  Монастырь Санта Мария делле Грацие, Милан. 1495-1497годы </vt:lpstr>
      <vt:lpstr>Слайд 33</vt:lpstr>
      <vt:lpstr>Слайд 34</vt:lpstr>
      <vt:lpstr>   Проникновенный женский образ, возвышенный и поэтический, сочетающий в себе физическую и духовную красоту, воплотил идеал человека эпохи Возрождения. Голова мадонны повернута почти в профиль; на темном фоне стены отчетливо виден ясный и чистый контур лица и фигуры. Лицо озарено мягким светом. Художник выразительно передает глубину и нежность чувств матери, задумавшейся о судьбе своего сына. Опустив глаза, мадонна любуется ребенком, лежащим у нее на руках. Прекрасно и выразительно лицо мадонны: в нем запечатлены тончайшие оттенки материнского чувства. </vt:lpstr>
      <vt:lpstr>Слайд 36</vt:lpstr>
      <vt:lpstr>Мадонна с гвоздикой </vt:lpstr>
      <vt:lpstr>Слайд 38</vt:lpstr>
      <vt:lpstr>Слайд 39</vt:lpstr>
      <vt:lpstr>Слайд 40</vt:lpstr>
      <vt:lpstr>Слайд 41</vt:lpstr>
      <vt:lpstr>Слайд 42</vt:lpstr>
      <vt:lpstr>Портрет Неизвестной (Ла Белл Феррониер) </vt:lpstr>
      <vt:lpstr>Слайд 44</vt:lpstr>
      <vt:lpstr> Дева Мария в гроте </vt:lpstr>
      <vt:lpstr>Леда и Лебедь (копия Цезаря да Сато) </vt:lpstr>
      <vt:lpstr>Цыганский барон, уродливое лицо </vt:lpstr>
      <vt:lpstr>Вид долины Арно </vt:lpstr>
      <vt:lpstr>Битва под Ангари </vt:lpstr>
      <vt:lpstr>Старик наблюдающий за движением воды </vt:lpstr>
      <vt:lpstr>Конная Статуя</vt:lpstr>
      <vt:lpstr>Слайд 52</vt:lpstr>
      <vt:lpstr>Изобретения</vt:lpstr>
      <vt:lpstr>Изобретения</vt:lpstr>
      <vt:lpstr>Изобретения</vt:lpstr>
      <vt:lpstr>Слайд 56</vt:lpstr>
      <vt:lpstr>Слайд 57</vt:lpstr>
      <vt:lpstr>Технические чертежи Леонардо да Винчи</vt:lpstr>
      <vt:lpstr>Парашют </vt:lpstr>
      <vt:lpstr>Слайд 60</vt:lpstr>
      <vt:lpstr>Этюды голов апостолов к "Тайной вечере"</vt:lpstr>
      <vt:lpstr>   Он даже придумал особую систему тайнописи, нередко вписывая одну строчку в другую и широко применяя замысловатые графические знаки и символы. Как правило, писал он справа налево, так что написанное можно было прочесть только с помощью зеркала.</vt:lpstr>
      <vt:lpstr>     Будучи  неутомимым естествоиспытателем, Леонардо  воспринимал человека и окружающий  мир как единое, нерасторжимое  целое. Он  всю жизнь  вел диалог с природой, не переставая  восторгаться  ее мудрым  устройством, целесообразностью  и  красотой всего  живого  на  земле.  Он старался  в  своих произведениях  передать «гармонию  разнородного»,  как  говорили  древние.</vt:lpstr>
      <vt:lpstr>Лежащий Орнитоптер</vt:lpstr>
      <vt:lpstr>Орнитоптер  </vt:lpstr>
      <vt:lpstr>Орнитоптер с пружинным приводом </vt:lpstr>
      <vt:lpstr>Вертолет</vt:lpstr>
      <vt:lpstr>Слайд 68</vt:lpstr>
      <vt:lpstr> </vt:lpstr>
      <vt:lpstr>Гигантский арбалет</vt:lpstr>
      <vt:lpstr>Пушки с подъемной дугой</vt:lpstr>
      <vt:lpstr>Разрывные пушечные ядра </vt:lpstr>
      <vt:lpstr>Катапульта с лебёдкой</vt:lpstr>
      <vt:lpstr>Центрифуга на несколько пращей</vt:lpstr>
      <vt:lpstr>Лестница для штурма</vt:lpstr>
      <vt:lpstr>Устройство для отталкивания приставных лестниц противника</vt:lpstr>
      <vt:lpstr>Защита крепостных стен с помощью бомбард</vt:lpstr>
      <vt:lpstr>Арочный мост</vt:lpstr>
      <vt:lpstr>Опирающийся мост</vt:lpstr>
      <vt:lpstr>Ворота для шлюза</vt:lpstr>
      <vt:lpstr>Дноуглубительный снаряд</vt:lpstr>
      <vt:lpstr>Машина для поднятия длинных предметов</vt:lpstr>
      <vt:lpstr>Автомобиль</vt:lpstr>
      <vt:lpstr>Горизонтальное сверло</vt:lpstr>
      <vt:lpstr>Сепаратор муки</vt:lpstr>
      <vt:lpstr>Машина для  плетения  канатов</vt:lpstr>
      <vt:lpstr>Слайд 87</vt:lpstr>
      <vt:lpstr>Слайд 88</vt:lpstr>
      <vt:lpstr>    Леонардо да Винчи  был величайшим художником,  скульптором, ученым,  изобретателем. Он занимает особое место в итальянской литературе,  его сказки и легенды – яркое явление в культуре эпохи Возрождения. Его современники  хорошо знали,  что  прославленный художник  мог  по - детски самозабвенно   увлекаться вымыслом, был неистощимым  на  выдумки фантазером  и замечательным рассказчиком. Леонардо же скромно считал себя человеком, «несведущим в литературе». </vt:lpstr>
      <vt:lpstr>    Время жестоко обошлось с памятью великого творца, не оставив потомкам даже места его захоронения, но  в  огне  нескончаемых  войн  и пожарищ  чудом  уцелели  бесценные  леонардовские манускрипты.  Рукописное наследие  Леонардо   насчитывает  свыше семи тысяч  листов, исписанных мелким, убористым почерком.</vt:lpstr>
      <vt:lpstr>Слайд 91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krisanova_tn</cp:lastModifiedBy>
  <cp:revision>346</cp:revision>
  <dcterms:modified xsi:type="dcterms:W3CDTF">2016-05-12T08:01:59Z</dcterms:modified>
</cp:coreProperties>
</file>